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99"/>
  </p:notesMasterIdLst>
  <p:handoutMasterIdLst>
    <p:handoutMasterId r:id="rId200"/>
  </p:handoutMasterIdLst>
  <p:sldIdLst>
    <p:sldId id="256" r:id="rId2"/>
    <p:sldId id="286" r:id="rId3"/>
    <p:sldId id="375" r:id="rId4"/>
    <p:sldId id="376" r:id="rId5"/>
    <p:sldId id="377" r:id="rId6"/>
    <p:sldId id="378" r:id="rId7"/>
    <p:sldId id="379" r:id="rId8"/>
    <p:sldId id="380" r:id="rId9"/>
    <p:sldId id="381" r:id="rId10"/>
    <p:sldId id="382" r:id="rId11"/>
    <p:sldId id="383" r:id="rId12"/>
    <p:sldId id="464" r:id="rId13"/>
    <p:sldId id="278" r:id="rId14"/>
    <p:sldId id="288" r:id="rId15"/>
    <p:sldId id="289" r:id="rId16"/>
    <p:sldId id="465" r:id="rId17"/>
    <p:sldId id="466" r:id="rId18"/>
    <p:sldId id="467" r:id="rId19"/>
    <p:sldId id="293" r:id="rId20"/>
    <p:sldId id="468" r:id="rId21"/>
    <p:sldId id="295" r:id="rId22"/>
    <p:sldId id="469" r:id="rId23"/>
    <p:sldId id="470" r:id="rId24"/>
    <p:sldId id="471" r:id="rId25"/>
    <p:sldId id="390" r:id="rId26"/>
    <p:sldId id="384" r:id="rId27"/>
    <p:sldId id="385" r:id="rId28"/>
    <p:sldId id="386" r:id="rId29"/>
    <p:sldId id="277" r:id="rId30"/>
    <p:sldId id="388" r:id="rId31"/>
    <p:sldId id="387" r:id="rId32"/>
    <p:sldId id="389" r:id="rId33"/>
    <p:sldId id="391" r:id="rId34"/>
    <p:sldId id="394" r:id="rId35"/>
    <p:sldId id="395" r:id="rId36"/>
    <p:sldId id="290" r:id="rId37"/>
    <p:sldId id="392" r:id="rId38"/>
    <p:sldId id="393" r:id="rId39"/>
    <p:sldId id="291" r:id="rId40"/>
    <p:sldId id="396" r:id="rId41"/>
    <p:sldId id="397" r:id="rId42"/>
    <p:sldId id="365" r:id="rId43"/>
    <p:sldId id="401" r:id="rId44"/>
    <p:sldId id="403" r:id="rId45"/>
    <p:sldId id="460" r:id="rId46"/>
    <p:sldId id="402" r:id="rId47"/>
    <p:sldId id="461" r:id="rId48"/>
    <p:sldId id="287" r:id="rId49"/>
    <p:sldId id="296" r:id="rId50"/>
    <p:sldId id="298" r:id="rId51"/>
    <p:sldId id="463" r:id="rId52"/>
    <p:sldId id="404" r:id="rId53"/>
    <p:sldId id="400" r:id="rId54"/>
    <p:sldId id="406" r:id="rId55"/>
    <p:sldId id="292" r:id="rId56"/>
    <p:sldId id="294" r:id="rId57"/>
    <p:sldId id="410" r:id="rId58"/>
    <p:sldId id="261" r:id="rId59"/>
    <p:sldId id="431" r:id="rId60"/>
    <p:sldId id="297" r:id="rId61"/>
    <p:sldId id="409" r:id="rId62"/>
    <p:sldId id="407" r:id="rId63"/>
    <p:sldId id="408" r:id="rId64"/>
    <p:sldId id="344" r:id="rId65"/>
    <p:sldId id="305" r:id="rId66"/>
    <p:sldId id="306" r:id="rId67"/>
    <p:sldId id="423" r:id="rId68"/>
    <p:sldId id="424" r:id="rId69"/>
    <p:sldId id="425" r:id="rId70"/>
    <p:sldId id="426" r:id="rId71"/>
    <p:sldId id="433" r:id="rId72"/>
    <p:sldId id="472" r:id="rId73"/>
    <p:sldId id="304" r:id="rId74"/>
    <p:sldId id="473" r:id="rId75"/>
    <p:sldId id="411" r:id="rId76"/>
    <p:sldId id="303" r:id="rId77"/>
    <p:sldId id="300" r:id="rId78"/>
    <p:sldId id="413" r:id="rId79"/>
    <p:sldId id="412" r:id="rId80"/>
    <p:sldId id="420" r:id="rId81"/>
    <p:sldId id="301" r:id="rId82"/>
    <p:sldId id="302" r:id="rId83"/>
    <p:sldId id="338" r:id="rId84"/>
    <p:sldId id="414" r:id="rId85"/>
    <p:sldId id="339" r:id="rId86"/>
    <p:sldId id="415" r:id="rId87"/>
    <p:sldId id="340" r:id="rId88"/>
    <p:sldId id="416" r:id="rId89"/>
    <p:sldId id="341" r:id="rId90"/>
    <p:sldId id="417" r:id="rId91"/>
    <p:sldId id="342" r:id="rId92"/>
    <p:sldId id="343" r:id="rId93"/>
    <p:sldId id="418" r:id="rId94"/>
    <p:sldId id="419" r:id="rId95"/>
    <p:sldId id="421" r:id="rId96"/>
    <p:sldId id="307" r:id="rId97"/>
    <p:sldId id="308" r:id="rId98"/>
    <p:sldId id="347" r:id="rId99"/>
    <p:sldId id="348" r:id="rId100"/>
    <p:sldId id="349" r:id="rId101"/>
    <p:sldId id="309" r:id="rId102"/>
    <p:sldId id="310" r:id="rId103"/>
    <p:sldId id="350" r:id="rId104"/>
    <p:sldId id="353" r:id="rId105"/>
    <p:sldId id="352" r:id="rId106"/>
    <p:sldId id="429" r:id="rId107"/>
    <p:sldId id="354" r:id="rId108"/>
    <p:sldId id="355" r:id="rId109"/>
    <p:sldId id="356" r:id="rId110"/>
    <p:sldId id="434" r:id="rId111"/>
    <p:sldId id="430" r:id="rId112"/>
    <p:sldId id="311" r:id="rId113"/>
    <p:sldId id="317" r:id="rId114"/>
    <p:sldId id="312" r:id="rId115"/>
    <p:sldId id="313" r:id="rId116"/>
    <p:sldId id="314" r:id="rId117"/>
    <p:sldId id="315" r:id="rId118"/>
    <p:sldId id="316" r:id="rId119"/>
    <p:sldId id="427" r:id="rId120"/>
    <p:sldId id="332" r:id="rId121"/>
    <p:sldId id="432" r:id="rId122"/>
    <p:sldId id="334" r:id="rId123"/>
    <p:sldId id="335" r:id="rId124"/>
    <p:sldId id="374" r:id="rId125"/>
    <p:sldId id="333" r:id="rId126"/>
    <p:sldId id="459" r:id="rId127"/>
    <p:sldId id="479" r:id="rId128"/>
    <p:sldId id="478" r:id="rId129"/>
    <p:sldId id="480" r:id="rId130"/>
    <p:sldId id="481" r:id="rId131"/>
    <p:sldId id="428" r:id="rId132"/>
    <p:sldId id="360" r:id="rId133"/>
    <p:sldId id="320" r:id="rId134"/>
    <p:sldId id="361" r:id="rId135"/>
    <p:sldId id="357" r:id="rId136"/>
    <p:sldId id="319" r:id="rId137"/>
    <p:sldId id="321" r:id="rId138"/>
    <p:sldId id="358" r:id="rId139"/>
    <p:sldId id="359" r:id="rId140"/>
    <p:sldId id="322" r:id="rId141"/>
    <p:sldId id="323" r:id="rId142"/>
    <p:sldId id="362" r:id="rId143"/>
    <p:sldId id="324" r:id="rId144"/>
    <p:sldId id="325" r:id="rId145"/>
    <p:sldId id="326" r:id="rId146"/>
    <p:sldId id="327" r:id="rId147"/>
    <p:sldId id="328" r:id="rId148"/>
    <p:sldId id="329" r:id="rId149"/>
    <p:sldId id="331" r:id="rId150"/>
    <p:sldId id="330" r:id="rId151"/>
    <p:sldId id="363" r:id="rId152"/>
    <p:sldId id="337" r:id="rId153"/>
    <p:sldId id="462" r:id="rId154"/>
    <p:sldId id="318" r:id="rId155"/>
    <p:sldId id="336" r:id="rId156"/>
    <p:sldId id="369" r:id="rId157"/>
    <p:sldId id="264" r:id="rId158"/>
    <p:sldId id="435" r:id="rId159"/>
    <p:sldId id="265" r:id="rId160"/>
    <p:sldId id="266" r:id="rId161"/>
    <p:sldId id="436" r:id="rId162"/>
    <p:sldId id="267" r:id="rId163"/>
    <p:sldId id="268" r:id="rId164"/>
    <p:sldId id="437" r:id="rId165"/>
    <p:sldId id="447" r:id="rId166"/>
    <p:sldId id="448" r:id="rId167"/>
    <p:sldId id="440" r:id="rId168"/>
    <p:sldId id="449" r:id="rId169"/>
    <p:sldId id="450" r:id="rId170"/>
    <p:sldId id="269" r:id="rId171"/>
    <p:sldId id="270" r:id="rId172"/>
    <p:sldId id="438" r:id="rId173"/>
    <p:sldId id="451" r:id="rId174"/>
    <p:sldId id="443" r:id="rId175"/>
    <p:sldId id="442" r:id="rId176"/>
    <p:sldId id="457" r:id="rId177"/>
    <p:sldId id="445" r:id="rId178"/>
    <p:sldId id="446" r:id="rId179"/>
    <p:sldId id="444" r:id="rId180"/>
    <p:sldId id="458" r:id="rId181"/>
    <p:sldId id="441" r:id="rId182"/>
    <p:sldId id="452" r:id="rId183"/>
    <p:sldId id="455" r:id="rId184"/>
    <p:sldId id="454" r:id="rId185"/>
    <p:sldId id="372" r:id="rId186"/>
    <p:sldId id="483" r:id="rId187"/>
    <p:sldId id="456" r:id="rId188"/>
    <p:sldId id="271" r:id="rId189"/>
    <p:sldId id="272" r:id="rId190"/>
    <p:sldId id="273" r:id="rId191"/>
    <p:sldId id="274" r:id="rId192"/>
    <p:sldId id="275" r:id="rId193"/>
    <p:sldId id="276" r:id="rId194"/>
    <p:sldId id="373" r:id="rId195"/>
    <p:sldId id="484" r:id="rId196"/>
    <p:sldId id="474" r:id="rId197"/>
    <p:sldId id="368" r:id="rId19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1pPr>
    <a:lvl2pPr marL="0" marR="0" indent="34290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lvl2pPr>
    <a:lvl3pPr marL="1234439" marR="0" indent="-548639"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FFFFFF"/>
        </a:solidFill>
        <a:effectLst/>
        <a:uFillTx/>
        <a:latin typeface="Tahoma"/>
        <a:ea typeface="Tahoma"/>
        <a:cs typeface="Tahoma"/>
        <a:sym typeface="Tahoma"/>
      </a:defRPr>
    </a:lvl9pPr>
  </p:defaultTextStyle>
  <p:extLst>
    <p:ext uri="{521415D9-36F7-43E2-AB2F-B90AF26B5E84}">
      <p14:sectionLst xmlns:p14="http://schemas.microsoft.com/office/powerpoint/2010/main">
        <p14:section name="Getting Started" id="{29141939-AE73-D843-8926-A4E82A19BB09}">
          <p14:sldIdLst>
            <p14:sldId id="256"/>
          </p14:sldIdLst>
        </p14:section>
        <p14:section name="Agenda" id="{CD7B6559-9EE2-7345-A932-981CBBCED5D9}">
          <p14:sldIdLst/>
        </p14:section>
        <p14:section name="Overview" id="{D3F2E7BB-386A-2347-8580-540697EE1E81}">
          <p14:sldIdLst>
            <p14:sldId id="286"/>
            <p14:sldId id="375"/>
            <p14:sldId id="376"/>
            <p14:sldId id="377"/>
            <p14:sldId id="378"/>
            <p14:sldId id="379"/>
            <p14:sldId id="380"/>
            <p14:sldId id="381"/>
            <p14:sldId id="382"/>
            <p14:sldId id="383"/>
            <p14:sldId id="464"/>
            <p14:sldId id="278"/>
            <p14:sldId id="288"/>
            <p14:sldId id="289"/>
            <p14:sldId id="465"/>
            <p14:sldId id="466"/>
            <p14:sldId id="467"/>
            <p14:sldId id="293"/>
            <p14:sldId id="468"/>
            <p14:sldId id="295"/>
          </p14:sldIdLst>
        </p14:section>
        <p14:section name="Terraform Overview" id="{61172B68-BD30-FD48-A2E5-1D01AE6DC698}">
          <p14:sldIdLst>
            <p14:sldId id="469"/>
            <p14:sldId id="470"/>
            <p14:sldId id="471"/>
            <p14:sldId id="390"/>
            <p14:sldId id="384"/>
            <p14:sldId id="385"/>
            <p14:sldId id="386"/>
            <p14:sldId id="277"/>
            <p14:sldId id="388"/>
            <p14:sldId id="387"/>
            <p14:sldId id="389"/>
          </p14:sldIdLst>
        </p14:section>
        <p14:section name="Azure Resource Manager" id="{822ABACE-8E70-5144-9801-84469A094F99}">
          <p14:sldIdLst>
            <p14:sldId id="391"/>
            <p14:sldId id="394"/>
            <p14:sldId id="395"/>
            <p14:sldId id="290"/>
            <p14:sldId id="392"/>
            <p14:sldId id="393"/>
            <p14:sldId id="291"/>
            <p14:sldId id="396"/>
            <p14:sldId id="397"/>
            <p14:sldId id="365"/>
            <p14:sldId id="401"/>
            <p14:sldId id="403"/>
            <p14:sldId id="460"/>
            <p14:sldId id="402"/>
            <p14:sldId id="461"/>
          </p14:sldIdLst>
        </p14:section>
        <p14:section name="Terraform OSS" id="{EDB3FAED-3D26-CB45-B35E-C02FAF6D0F00}">
          <p14:sldIdLst>
            <p14:sldId id="287"/>
            <p14:sldId id="296"/>
            <p14:sldId id="298"/>
            <p14:sldId id="463"/>
            <p14:sldId id="404"/>
            <p14:sldId id="400"/>
            <p14:sldId id="406"/>
            <p14:sldId id="292"/>
            <p14:sldId id="294"/>
          </p14:sldIdLst>
        </p14:section>
        <p14:section name="Terraform in Action" id="{E2B5D1EE-20FC-2645-B442-2401077FB9EE}">
          <p14:sldIdLst>
            <p14:sldId id="410"/>
            <p14:sldId id="261"/>
            <p14:sldId id="431"/>
            <p14:sldId id="297"/>
            <p14:sldId id="409"/>
            <p14:sldId id="407"/>
            <p14:sldId id="408"/>
          </p14:sldIdLst>
        </p14:section>
        <p14:section name="Terraform Configuration" id="{C591022B-5883-CF4A-8824-7EFD8C17DEF6}">
          <p14:sldIdLst>
            <p14:sldId id="344"/>
            <p14:sldId id="305"/>
            <p14:sldId id="306"/>
            <p14:sldId id="423"/>
            <p14:sldId id="424"/>
            <p14:sldId id="425"/>
            <p14:sldId id="426"/>
            <p14:sldId id="433"/>
          </p14:sldIdLst>
        </p14:section>
        <p14:section name="Challenge" id="{A16E01C5-BB50-E949-B58B-812BE02E58DE}">
          <p14:sldIdLst>
            <p14:sldId id="472"/>
            <p14:sldId id="304"/>
            <p14:sldId id="473"/>
          </p14:sldIdLst>
        </p14:section>
        <p14:section name="Terraform State" id="{1E687E20-99F1-3D48-A570-4D7B9EA58C08}">
          <p14:sldIdLst>
            <p14:sldId id="411"/>
            <p14:sldId id="303"/>
            <p14:sldId id="300"/>
            <p14:sldId id="413"/>
            <p14:sldId id="412"/>
            <p14:sldId id="420"/>
            <p14:sldId id="301"/>
            <p14:sldId id="302"/>
            <p14:sldId id="338"/>
            <p14:sldId id="414"/>
            <p14:sldId id="339"/>
            <p14:sldId id="415"/>
            <p14:sldId id="340"/>
            <p14:sldId id="416"/>
            <p14:sldId id="341"/>
            <p14:sldId id="417"/>
            <p14:sldId id="342"/>
            <p14:sldId id="343"/>
            <p14:sldId id="418"/>
            <p14:sldId id="419"/>
          </p14:sldIdLst>
        </p14:section>
        <p14:section name="Variables" id="{6E6A45DF-7D5D-D145-A1A4-9BE9DD988324}">
          <p14:sldIdLst>
            <p14:sldId id="421"/>
            <p14:sldId id="307"/>
            <p14:sldId id="308"/>
            <p14:sldId id="347"/>
            <p14:sldId id="348"/>
            <p14:sldId id="349"/>
            <p14:sldId id="309"/>
            <p14:sldId id="310"/>
            <p14:sldId id="350"/>
            <p14:sldId id="353"/>
            <p14:sldId id="352"/>
          </p14:sldIdLst>
        </p14:section>
        <p14:section name="Outputs" id="{D1AD9962-4090-D24B-B6E3-2456FD341C20}">
          <p14:sldIdLst>
            <p14:sldId id="429"/>
            <p14:sldId id="354"/>
            <p14:sldId id="355"/>
            <p14:sldId id="356"/>
          </p14:sldIdLst>
        </p14:section>
        <p14:section name="Challenge" id="{136A75F4-F1C5-C742-8E41-3D0B1984998D}">
          <p14:sldIdLst>
            <p14:sldId id="434"/>
          </p14:sldIdLst>
        </p14:section>
        <p14:section name="Interpolations" id="{CA85F02D-4135-904A-B6C3-9148EAD532A6}">
          <p14:sldIdLst>
            <p14:sldId id="430"/>
            <p14:sldId id="311"/>
            <p14:sldId id="317"/>
            <p14:sldId id="312"/>
            <p14:sldId id="313"/>
            <p14:sldId id="314"/>
            <p14:sldId id="315"/>
            <p14:sldId id="316"/>
          </p14:sldIdLst>
        </p14:section>
        <p14:section name="Modules" id="{598179E6-70F6-FC41-9A38-6507D62AA838}">
          <p14:sldIdLst>
            <p14:sldId id="427"/>
            <p14:sldId id="332"/>
            <p14:sldId id="432"/>
            <p14:sldId id="334"/>
            <p14:sldId id="335"/>
            <p14:sldId id="374"/>
            <p14:sldId id="333"/>
            <p14:sldId id="459"/>
            <p14:sldId id="479"/>
          </p14:sldIdLst>
        </p14:section>
        <p14:section name="Challenge" id="{80ED2D3E-1359-A749-9F4D-BCDBEB9DABEE}">
          <p14:sldIdLst>
            <p14:sldId id="478"/>
            <p14:sldId id="480"/>
            <p14:sldId id="481"/>
          </p14:sldIdLst>
        </p14:section>
        <p14:section name="Backend" id="{E1BC6EF6-701E-7F47-8746-9C260175B79B}">
          <p14:sldIdLst>
            <p14:sldId id="428"/>
            <p14:sldId id="360"/>
            <p14:sldId id="320"/>
            <p14:sldId id="361"/>
          </p14:sldIdLst>
        </p14:section>
        <p14:section name="Terraform Internals" id="{2221A1C2-EFA1-EA4F-9B90-4EFCA70D1666}">
          <p14:sldIdLst>
            <p14:sldId id="357"/>
            <p14:sldId id="319"/>
            <p14:sldId id="321"/>
            <p14:sldId id="358"/>
            <p14:sldId id="359"/>
            <p14:sldId id="322"/>
            <p14:sldId id="323"/>
            <p14:sldId id="362"/>
            <p14:sldId id="324"/>
            <p14:sldId id="325"/>
            <p14:sldId id="326"/>
            <p14:sldId id="327"/>
            <p14:sldId id="328"/>
            <p14:sldId id="329"/>
            <p14:sldId id="331"/>
            <p14:sldId id="330"/>
            <p14:sldId id="363"/>
            <p14:sldId id="337"/>
          </p14:sldIdLst>
        </p14:section>
        <p14:section name="Challenge" id="{FD134FFB-A522-C140-B777-9464EA1570EC}">
          <p14:sldIdLst>
            <p14:sldId id="462"/>
            <p14:sldId id="318"/>
            <p14:sldId id="336"/>
          </p14:sldIdLst>
        </p14:section>
        <p14:section name="Terraform Enterprise" id="{30108111-7B21-EC47-B768-A46016577189}">
          <p14:sldIdLst>
            <p14:sldId id="369"/>
            <p14:sldId id="264"/>
            <p14:sldId id="435"/>
            <p14:sldId id="265"/>
            <p14:sldId id="266"/>
          </p14:sldIdLst>
        </p14:section>
        <p14:section name="Workspaces" id="{65C6B0A1-3C11-1D46-981A-09BB2DEBF7C6}">
          <p14:sldIdLst>
            <p14:sldId id="436"/>
            <p14:sldId id="267"/>
            <p14:sldId id="268"/>
            <p14:sldId id="437"/>
            <p14:sldId id="447"/>
            <p14:sldId id="448"/>
            <p14:sldId id="440"/>
            <p14:sldId id="449"/>
          </p14:sldIdLst>
        </p14:section>
        <p14:section name="State Management" id="{91F8965A-7E63-8042-B31D-5EB1BF0FAFC8}">
          <p14:sldIdLst>
            <p14:sldId id="450"/>
            <p14:sldId id="269"/>
            <p14:sldId id="270"/>
            <p14:sldId id="438"/>
            <p14:sldId id="451"/>
          </p14:sldIdLst>
        </p14:section>
        <p14:section name="Challenge" id="{2882257B-3D26-E740-850F-F918B5CEC735}">
          <p14:sldIdLst/>
        </p14:section>
        <p14:section name="Collaboration" id="{1E38B728-BAA8-4147-874B-947D3781AE0D}">
          <p14:sldIdLst>
            <p14:sldId id="443"/>
            <p14:sldId id="442"/>
            <p14:sldId id="457"/>
            <p14:sldId id="445"/>
            <p14:sldId id="446"/>
            <p14:sldId id="444"/>
          </p14:sldIdLst>
        </p14:section>
        <p14:section name="Private Module Registry" id="{273033A2-543C-8646-A7A2-48BAB3C9867B}">
          <p14:sldIdLst>
            <p14:sldId id="458"/>
            <p14:sldId id="441"/>
            <p14:sldId id="452"/>
            <p14:sldId id="455"/>
            <p14:sldId id="454"/>
          </p14:sldIdLst>
        </p14:section>
        <p14:section name="Challenge" id="{995BE457-B153-1443-8FF3-137CE8AAA6DC}">
          <p14:sldIdLst>
            <p14:sldId id="372"/>
            <p14:sldId id="483"/>
          </p14:sldIdLst>
        </p14:section>
        <p14:section name="Governance" id="{7565BFBA-A05E-B746-BC3D-8B6EF0A417C0}">
          <p14:sldIdLst>
            <p14:sldId id="456"/>
            <p14:sldId id="271"/>
            <p14:sldId id="272"/>
            <p14:sldId id="273"/>
            <p14:sldId id="274"/>
            <p14:sldId id="275"/>
            <p14:sldId id="276"/>
          </p14:sldIdLst>
        </p14:section>
        <p14:section name="Challenge" id="{F3622636-F9DD-BB47-B8FA-BD2FE16813F4}">
          <p14:sldIdLst>
            <p14:sldId id="373"/>
            <p14:sldId id="484"/>
          </p14:sldIdLst>
        </p14:section>
        <p14:section name="Close Out" id="{9E599331-7BB0-FC41-92AD-BDF04BA3CB53}">
          <p14:sldIdLst>
            <p14:sldId id="474"/>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7AEC"/>
    <a:srgbClr val="5C4EE5"/>
    <a:srgbClr val="000000"/>
    <a:srgbClr val="624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Verdana"/>
          <a:ea typeface="Verdana"/>
          <a:cs typeface="Verdana"/>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Verdana"/>
          <a:ea typeface="Verdana"/>
          <a:cs typeface="Verdan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Verdana"/>
          <a:ea typeface="Verdana"/>
          <a:cs typeface="Verdana"/>
        </a:font>
        <a:srgbClr val="000000"/>
      </a:tcTxStyle>
      <a:tcStyle>
        <a:tcBdr>
          <a:left>
            <a:ln w="25400" cap="flat">
              <a:noFill/>
              <a:miter lim="400000"/>
            </a:ln>
          </a:left>
          <a:right>
            <a:ln w="25400" cap="flat">
              <a:noFill/>
              <a:miter lim="400000"/>
            </a:ln>
          </a:right>
          <a:top>
            <a:ln w="1270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25400" cap="flat">
              <a:noFill/>
              <a:miter lim="400000"/>
            </a:ln>
          </a:left>
          <a:right>
            <a:ln w="25400" cap="flat">
              <a:noFill/>
              <a:miter lim="400000"/>
            </a:ln>
          </a:right>
          <a:top>
            <a:ln w="63500" cap="flat">
              <a:solidFill>
                <a:srgbClr val="000000"/>
              </a:solidFill>
              <a:prstDash val="solid"/>
              <a:round/>
            </a:ln>
          </a:top>
          <a:bottom>
            <a:ln w="635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
          <a:latin typeface="Verdana"/>
          <a:ea typeface="Verdana"/>
          <a:cs typeface="Verdana"/>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
          <a:latin typeface="Verdana"/>
          <a:ea typeface="Verdana"/>
          <a:cs typeface="Verdan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1270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
          <a:latin typeface="Verdana"/>
          <a:ea typeface="Verdana"/>
          <a:cs typeface="Verdana"/>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635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1"/>
    <p:restoredTop sz="70049"/>
  </p:normalViewPr>
  <p:slideViewPr>
    <p:cSldViewPr snapToGrid="0" snapToObjects="1">
      <p:cViewPr varScale="1">
        <p:scale>
          <a:sx n="41" d="100"/>
          <a:sy n="41" d="100"/>
        </p:scale>
        <p:origin x="306" y="54"/>
      </p:cViewPr>
      <p:guideLst/>
    </p:cSldViewPr>
  </p:slideViewPr>
  <p:outlineViewPr>
    <p:cViewPr>
      <p:scale>
        <a:sx n="33" d="100"/>
        <a:sy n="33" d="100"/>
      </p:scale>
      <p:origin x="0" y="-21152"/>
    </p:cViewPr>
  </p:outlineViewPr>
  <p:notesTextViewPr>
    <p:cViewPr>
      <p:scale>
        <a:sx n="1" d="1"/>
        <a:sy n="1" d="1"/>
      </p:scale>
      <p:origin x="0" y="0"/>
    </p:cViewPr>
  </p:notesTextViewPr>
  <p:notesViewPr>
    <p:cSldViewPr snapToGrid="0" snapToObjects="1">
      <p:cViewPr varScale="1">
        <p:scale>
          <a:sx n="172" d="100"/>
          <a:sy n="172" d="100"/>
        </p:scale>
        <p:origin x="8864"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382062-E87B-B549-AC0E-E6ED3EBEDA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93F936-B1F1-E44B-BC90-1176A070B6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839421-5857-0E4E-BDE5-BD51E0F524D0}" type="datetimeFigureOut">
              <a:rPr lang="en-US" smtClean="0"/>
              <a:t>5/31/2018</a:t>
            </a:fld>
            <a:endParaRPr lang="en-US"/>
          </a:p>
        </p:txBody>
      </p:sp>
      <p:sp>
        <p:nvSpPr>
          <p:cNvPr id="4" name="Footer Placeholder 3">
            <a:extLst>
              <a:ext uri="{FF2B5EF4-FFF2-40B4-BE49-F238E27FC236}">
                <a16:creationId xmlns:a16="http://schemas.microsoft.com/office/drawing/2014/main" id="{1E2B8CD6-5750-2F40-8A38-84A50E916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710E68-D63A-0148-92E8-E90BFD31A2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7724E85-9C24-4542-B549-26AB8D5DEFE2}" type="slidenum">
              <a:rPr lang="en-US" smtClean="0"/>
              <a:t>‹#›</a:t>
            </a:fld>
            <a:endParaRPr lang="en-US"/>
          </a:p>
        </p:txBody>
      </p:sp>
    </p:spTree>
    <p:extLst>
      <p:ext uri="{BB962C8B-B14F-4D97-AF65-F5344CB8AC3E}">
        <p14:creationId xmlns:p14="http://schemas.microsoft.com/office/powerpoint/2010/main" val="92859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xfrm>
            <a:off x="1143000" y="685800"/>
            <a:ext cx="4572000" cy="3429000"/>
          </a:xfrm>
          <a:prstGeom prst="rect">
            <a:avLst/>
          </a:prstGeom>
        </p:spPr>
        <p:txBody>
          <a:bodyPr/>
          <a:lstStyle/>
          <a:p>
            <a:endParaRPr/>
          </a:p>
        </p:txBody>
      </p:sp>
      <p:sp>
        <p:nvSpPr>
          <p:cNvPr id="708" name="Shape 7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provider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pPr marL="228600" indent="-228600">
              <a:buSzPct val="100000"/>
              <a:buChar char="•"/>
              <a:defRPr sz="1400"/>
            </a:pPr>
            <a:r>
              <a:rPr dirty="0"/>
              <a:t>Hi, my name is ________. I am the __________ for </a:t>
            </a:r>
            <a:r>
              <a:rPr dirty="0" err="1"/>
              <a:t>HashiCorp</a:t>
            </a:r>
            <a:r>
              <a:rPr dirty="0"/>
              <a:t> and here to talk about Terraform, one of the product in the </a:t>
            </a:r>
            <a:r>
              <a:rPr dirty="0" err="1"/>
              <a:t>HashiCorp</a:t>
            </a:r>
            <a:r>
              <a:rPr dirty="0"/>
              <a:t> Suite. </a:t>
            </a:r>
          </a:p>
          <a:p>
            <a:pPr marL="228600" indent="-228600">
              <a:buSzPct val="100000"/>
              <a:buChar char="•"/>
              <a:defRPr sz="1400"/>
            </a:pPr>
            <a:r>
              <a:rPr dirty="0"/>
              <a:t>The mission of the </a:t>
            </a:r>
            <a:r>
              <a:rPr dirty="0" err="1"/>
              <a:t>HashiCorp</a:t>
            </a:r>
            <a:r>
              <a:rPr dirty="0"/>
              <a:t> suite is to provide products singularly focused on a goal: a product to provision, one to secure, one to run, and one to connect any infrastructure for any application. </a:t>
            </a:r>
          </a:p>
          <a:p>
            <a:pPr marL="228600" indent="-228600">
              <a:buSzPct val="100000"/>
              <a:buChar char="•"/>
              <a:defRPr sz="1400"/>
            </a:pPr>
            <a:r>
              <a:rPr dirty="0"/>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a:t>
            </a:r>
          </a:p>
          <a:p>
            <a:endParaRPr lang="en-US" dirty="0"/>
          </a:p>
          <a:p>
            <a:r>
              <a:rPr lang="en-US" dirty="0"/>
              <a:t>Single language </a:t>
            </a:r>
          </a:p>
          <a:p>
            <a:pPr marL="342900" indent="-342900">
              <a:buFontTx/>
              <a:buChar char="-"/>
            </a:pPr>
            <a:r>
              <a:rPr lang="en-US" dirty="0"/>
              <a:t>One cloud</a:t>
            </a:r>
          </a:p>
          <a:p>
            <a:pPr marL="342900" indent="-342900">
              <a:buFontTx/>
              <a:buChar char="-"/>
            </a:pPr>
            <a:r>
              <a:rPr lang="en-US" dirty="0"/>
              <a:t>Multi cloud</a:t>
            </a:r>
          </a:p>
          <a:p>
            <a:pPr marL="342900" indent="-342900">
              <a:buFontTx/>
              <a:buChar char="-"/>
            </a:pPr>
            <a:r>
              <a:rPr lang="en-US" dirty="0"/>
              <a:t>F5</a:t>
            </a:r>
          </a:p>
          <a:p>
            <a:pPr marL="342900" indent="-342900">
              <a:buFontTx/>
              <a:buChar char="-"/>
            </a:pPr>
            <a:r>
              <a:rPr lang="en-US" dirty="0"/>
              <a:t>Public DNS</a:t>
            </a:r>
          </a:p>
          <a:p>
            <a:pPr marL="342900" indent="-342900">
              <a:buFontTx/>
              <a:buChar char="-"/>
            </a:pPr>
            <a:r>
              <a:rPr lang="en-US" dirty="0"/>
              <a:t>Anything API addressable </a:t>
            </a:r>
          </a:p>
          <a:p>
            <a:pPr marL="342900" indent="-342900">
              <a:buFontTx/>
              <a:buChar char="-"/>
            </a:pPr>
            <a:endParaRPr lang="en-US" dirty="0"/>
          </a:p>
          <a:p>
            <a:pPr marL="0" indent="0">
              <a:buFontTx/>
              <a:buNone/>
            </a:pPr>
            <a:r>
              <a:rPr lang="en-US" dirty="0"/>
              <a:t>Terraform understands</a:t>
            </a:r>
          </a:p>
          <a:p>
            <a:pPr marL="0" indent="0">
              <a:buFontTx/>
              <a:buNone/>
            </a:pPr>
            <a:r>
              <a:rPr lang="en-US" dirty="0"/>
              <a:t>What does it look like now?</a:t>
            </a:r>
          </a:p>
          <a:p>
            <a:pPr marL="0" indent="0">
              <a:buFontTx/>
              <a:buNone/>
            </a:pPr>
            <a:r>
              <a:rPr lang="en-US" dirty="0"/>
              <a:t>What does it need to look like?</a:t>
            </a:r>
          </a:p>
          <a:p>
            <a:pPr marL="0" indent="0">
              <a:buFontTx/>
              <a:buNone/>
            </a:pPr>
            <a:r>
              <a:rPr lang="en-US" dirty="0"/>
              <a:t>What changes are needed?</a:t>
            </a:r>
          </a:p>
          <a:p>
            <a:pPr marL="342900" indent="-342900">
              <a:buFontTx/>
              <a:buChar char="-"/>
            </a:pPr>
            <a:endParaRPr lang="en-US" dirty="0"/>
          </a:p>
        </p:txBody>
      </p:sp>
    </p:spTree>
    <p:extLst>
      <p:ext uri="{BB962C8B-B14F-4D97-AF65-F5344CB8AC3E}">
        <p14:creationId xmlns:p14="http://schemas.microsoft.com/office/powerpoint/2010/main" val="24554544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Format, for index =2 -&gt; “web-002”</a:t>
            </a:r>
          </a:p>
          <a:p>
            <a:endParaRPr lang="en-US" dirty="0"/>
          </a:p>
          <a:p>
            <a:endParaRPr lang="en-US" dirty="0"/>
          </a:p>
        </p:txBody>
      </p:sp>
    </p:spTree>
    <p:extLst>
      <p:ext uri="{BB962C8B-B14F-4D97-AF65-F5344CB8AC3E}">
        <p14:creationId xmlns:p14="http://schemas.microsoft.com/office/powerpoint/2010/main" val="26913763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Private variable</a:t>
            </a:r>
          </a:p>
        </p:txBody>
      </p:sp>
    </p:spTree>
    <p:extLst>
      <p:ext uri="{BB962C8B-B14F-4D97-AF65-F5344CB8AC3E}">
        <p14:creationId xmlns:p14="http://schemas.microsoft.com/office/powerpoint/2010/main" val="42227769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have been using modules all along.</a:t>
            </a:r>
          </a:p>
          <a:p>
            <a:endParaRPr lang="en-US" dirty="0"/>
          </a:p>
          <a:p>
            <a:r>
              <a:rPr lang="en-US" dirty="0"/>
              <a:t>Variable scoping.</a:t>
            </a:r>
          </a:p>
          <a:p>
            <a:endParaRPr lang="en-US" dirty="0"/>
          </a:p>
        </p:txBody>
      </p:sp>
    </p:spTree>
    <p:extLst>
      <p:ext uri="{BB962C8B-B14F-4D97-AF65-F5344CB8AC3E}">
        <p14:creationId xmlns:p14="http://schemas.microsoft.com/office/powerpoint/2010/main" val="42897686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Detail the variable scoping</a:t>
            </a:r>
          </a:p>
          <a:p>
            <a:endParaRPr lang="en-US" dirty="0"/>
          </a:p>
          <a:p>
            <a:r>
              <a:rPr lang="en-US" dirty="0"/>
              <a:t>Too detailed, ignoring this diagram.</a:t>
            </a:r>
          </a:p>
          <a:p>
            <a:endParaRPr lang="en-US" dirty="0"/>
          </a:p>
        </p:txBody>
      </p:sp>
    </p:spTree>
    <p:extLst>
      <p:ext uri="{BB962C8B-B14F-4D97-AF65-F5344CB8AC3E}">
        <p14:creationId xmlns:p14="http://schemas.microsoft.com/office/powerpoint/2010/main" val="17267096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178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80719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Enterprise</a:t>
            </a:r>
          </a:p>
        </p:txBody>
      </p:sp>
    </p:spTree>
    <p:extLst>
      <p:ext uri="{BB962C8B-B14F-4D97-AF65-F5344CB8AC3E}">
        <p14:creationId xmlns:p14="http://schemas.microsoft.com/office/powerpoint/2010/main" val="3758353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Public Module Registry</a:t>
            </a:r>
          </a:p>
          <a:p>
            <a:endParaRPr lang="en-US" dirty="0"/>
          </a:p>
          <a:p>
            <a:r>
              <a:rPr lang="en-US" dirty="0"/>
              <a:t>Search for compute</a:t>
            </a:r>
          </a:p>
        </p:txBody>
      </p:sp>
    </p:spTree>
    <p:extLst>
      <p:ext uri="{BB962C8B-B14F-4D97-AF65-F5344CB8AC3E}">
        <p14:creationId xmlns:p14="http://schemas.microsoft.com/office/powerpoint/2010/main" val="30309193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32484192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23275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Shape 1477"/>
          <p:cNvSpPr>
            <a:spLocks noGrp="1" noRot="1" noChangeAspect="1"/>
          </p:cNvSpPr>
          <p:nvPr>
            <p:ph type="sldImg"/>
          </p:nvPr>
        </p:nvSpPr>
        <p:spPr>
          <a:xfrm>
            <a:off x="381000" y="685800"/>
            <a:ext cx="6096000" cy="3429000"/>
          </a:xfrm>
          <a:prstGeom prst="rect">
            <a:avLst/>
          </a:prstGeom>
        </p:spPr>
        <p:txBody>
          <a:bodyPr/>
          <a:lstStyle/>
          <a:p>
            <a:endParaRPr/>
          </a:p>
        </p:txBody>
      </p:sp>
      <p:sp>
        <p:nvSpPr>
          <p:cNvPr id="1478" name="Shape 1478"/>
          <p:cNvSpPr>
            <a:spLocks noGrp="1"/>
          </p:cNvSpPr>
          <p:nvPr>
            <p:ph type="body" sz="quarter" idx="1"/>
          </p:nvPr>
        </p:nvSpPr>
        <p:spPr>
          <a:prstGeom prst="rect">
            <a:avLst/>
          </a:prstGeom>
        </p:spPr>
        <p:txBody>
          <a:bodyPr/>
          <a:lstStyle/>
          <a:p>
            <a:pPr defTabSz="685800">
              <a:defRPr sz="1400"/>
            </a:pPr>
            <a:r>
              <a:rPr lang="en-US" dirty="0"/>
              <a:t>Security Team Concerns:</a:t>
            </a:r>
          </a:p>
          <a:p>
            <a:pPr defTabSz="685800">
              <a:defRPr sz="1400"/>
            </a:pPr>
            <a:endParaRPr lang="en-US" dirty="0"/>
          </a:p>
          <a:p>
            <a:pPr defTabSz="685800">
              <a:defRPr sz="1400"/>
            </a:pPr>
            <a:r>
              <a:rPr lang="en-US" dirty="0"/>
              <a:t>Data Center -&gt; Firewalls -&gt; Infrastructure</a:t>
            </a:r>
          </a:p>
          <a:p>
            <a:pPr defTabSz="685800">
              <a:defRPr sz="1400"/>
            </a:pPr>
            <a:endParaRPr lang="en-US" dirty="0"/>
          </a:p>
          <a:p>
            <a:pPr defTabSz="685800">
              <a:defRPr sz="1400"/>
            </a:pPr>
            <a:r>
              <a:rPr lang="en-US" dirty="0"/>
              <a:t>Castle &amp; Moat approach.</a:t>
            </a:r>
          </a:p>
          <a:p>
            <a:pPr defTabSz="685800">
              <a:defRPr sz="1400"/>
            </a:pPr>
            <a:endParaRPr lang="en-US" dirty="0"/>
          </a:p>
          <a:p>
            <a:pPr defTabSz="685800">
              <a:defRPr sz="1400"/>
            </a:pPr>
            <a:r>
              <a:rPr lang="en-US" dirty="0"/>
              <a:t>Managing dist. Secrets</a:t>
            </a:r>
          </a:p>
          <a:p>
            <a:pPr defTabSz="685800">
              <a:defRPr sz="1400"/>
            </a:pPr>
            <a:r>
              <a:rPr lang="en-US" dirty="0"/>
              <a:t>Encryption</a:t>
            </a:r>
          </a:p>
          <a:p>
            <a:pPr defTabSz="685800">
              <a:defRPr sz="1400"/>
            </a:pPr>
            <a:r>
              <a:rPr lang="en-US" dirty="0"/>
              <a:t>Private Access</a:t>
            </a:r>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a:p>
            <a:pPr defTabSz="685800">
              <a:defRPr sz="1400"/>
            </a:pPr>
            <a:endParaRPr lang="en-US" dirty="0"/>
          </a:p>
        </p:txBody>
      </p:sp>
    </p:spTree>
    <p:extLst>
      <p:ext uri="{BB962C8B-B14F-4D97-AF65-F5344CB8AC3E}">
        <p14:creationId xmlns:p14="http://schemas.microsoft.com/office/powerpoint/2010/main" val="39357053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 common state across others.</a:t>
            </a:r>
          </a:p>
          <a:p>
            <a:endParaRPr lang="en-US" dirty="0"/>
          </a:p>
        </p:txBody>
      </p:sp>
    </p:spTree>
    <p:extLst>
      <p:ext uri="{BB962C8B-B14F-4D97-AF65-F5344CB8AC3E}">
        <p14:creationId xmlns:p14="http://schemas.microsoft.com/office/powerpoint/2010/main" val="10550633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Independent of Terraform Provider</a:t>
            </a:r>
          </a:p>
          <a:p>
            <a:endParaRPr lang="en-US" dirty="0"/>
          </a:p>
          <a:p>
            <a:r>
              <a:rPr lang="en-US" dirty="0"/>
              <a:t>Consul</a:t>
            </a:r>
          </a:p>
          <a:p>
            <a:endParaRPr lang="en-US" dirty="0"/>
          </a:p>
          <a:p>
            <a:r>
              <a:rPr lang="en-US" dirty="0"/>
              <a:t>Consul value max = 512KB.</a:t>
            </a:r>
          </a:p>
        </p:txBody>
      </p:sp>
    </p:spTree>
    <p:extLst>
      <p:ext uri="{BB962C8B-B14F-4D97-AF65-F5344CB8AC3E}">
        <p14:creationId xmlns:p14="http://schemas.microsoft.com/office/powerpoint/2010/main" val="6889564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specify a DIR, but not recommended.</a:t>
            </a:r>
          </a:p>
          <a:p>
            <a:endParaRPr lang="en-US" dirty="0"/>
          </a:p>
        </p:txBody>
      </p:sp>
    </p:spTree>
    <p:extLst>
      <p:ext uri="{BB962C8B-B14F-4D97-AF65-F5344CB8AC3E}">
        <p14:creationId xmlns:p14="http://schemas.microsoft.com/office/powerpoint/2010/main" val="21455950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-check, great for CI server checks.</a:t>
            </a:r>
          </a:p>
        </p:txBody>
      </p:sp>
    </p:spTree>
    <p:extLst>
      <p:ext uri="{BB962C8B-B14F-4D97-AF65-F5344CB8AC3E}">
        <p14:creationId xmlns:p14="http://schemas.microsoft.com/office/powerpoint/2010/main" val="38498367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Doesn’t modify state </a:t>
            </a:r>
          </a:p>
          <a:p>
            <a:r>
              <a:rPr lang="en-US" dirty="0"/>
              <a:t>Can read remotes</a:t>
            </a:r>
          </a:p>
          <a:p>
            <a:r>
              <a:rPr lang="en-US" dirty="0"/>
              <a:t>Can work with out a state (just nothing to query)</a:t>
            </a:r>
          </a:p>
          <a:p>
            <a:endParaRPr lang="en-US" dirty="0"/>
          </a:p>
        </p:txBody>
      </p:sp>
    </p:spTree>
    <p:extLst>
      <p:ext uri="{BB962C8B-B14F-4D97-AF65-F5344CB8AC3E}">
        <p14:creationId xmlns:p14="http://schemas.microsoft.com/office/powerpoint/2010/main" val="12048114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Standup a Virtual Machine using the </a:t>
            </a:r>
            <a:r>
              <a:rPr lang="en-US" sz="2400" b="0">
                <a:effectLst/>
                <a:latin typeface="+mn-lt"/>
                <a:ea typeface="+mn-ea"/>
                <a:cs typeface="+mn-cs"/>
                <a:sym typeface="Calibri"/>
              </a:rPr>
              <a:t>MS verified module.</a:t>
            </a:r>
            <a:endParaRPr lang="en-US" dirty="0"/>
          </a:p>
        </p:txBody>
      </p:sp>
    </p:spTree>
    <p:extLst>
      <p:ext uri="{BB962C8B-B14F-4D97-AF65-F5344CB8AC3E}">
        <p14:creationId xmlns:p14="http://schemas.microsoft.com/office/powerpoint/2010/main" val="40970966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Virtual Machine step by step.</a:t>
            </a:r>
          </a:p>
          <a:p>
            <a:endParaRPr lang="en-US" dirty="0"/>
          </a:p>
          <a:p>
            <a:r>
              <a:rPr lang="en-US" dirty="0"/>
              <a:t>Scale the Virtual Machine.</a:t>
            </a:r>
          </a:p>
          <a:p>
            <a:endParaRPr lang="en-US" dirty="0"/>
          </a:p>
          <a:p>
            <a:endParaRPr lang="en-US" dirty="0"/>
          </a:p>
        </p:txBody>
      </p:sp>
    </p:spTree>
    <p:extLst>
      <p:ext uri="{BB962C8B-B14F-4D97-AF65-F5344CB8AC3E}">
        <p14:creationId xmlns:p14="http://schemas.microsoft.com/office/powerpoint/2010/main" val="24926157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Using modules</a:t>
            </a:r>
            <a:endParaRPr lang="en-US" dirty="0"/>
          </a:p>
        </p:txBody>
      </p:sp>
    </p:spTree>
    <p:extLst>
      <p:ext uri="{BB962C8B-B14F-4D97-AF65-F5344CB8AC3E}">
        <p14:creationId xmlns:p14="http://schemas.microsoft.com/office/powerpoint/2010/main" val="28556022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lang="en-US" dirty="0"/>
              <a:t>Open Source:</a:t>
            </a:r>
          </a:p>
          <a:p>
            <a:pPr marL="285750" indent="-285750">
              <a:buFont typeface="Arial" panose="020B0604020202020204" pitchFamily="34" charset="0"/>
              <a:buChar char="•"/>
              <a:defRPr sz="1400"/>
            </a:pPr>
            <a:r>
              <a:rPr lang="en-US" dirty="0" err="1"/>
              <a:t>IaC</a:t>
            </a:r>
            <a:endParaRPr lang="en-US" dirty="0"/>
          </a:p>
          <a:p>
            <a:pPr marL="285750" indent="-285750">
              <a:buFont typeface="Arial" panose="020B0604020202020204" pitchFamily="34" charset="0"/>
              <a:buChar char="•"/>
              <a:defRPr sz="1400"/>
            </a:pPr>
            <a:r>
              <a:rPr lang="en-US" dirty="0"/>
              <a:t>Workflow (plan/apply)</a:t>
            </a:r>
          </a:p>
          <a:p>
            <a:pPr marL="285750" indent="-285750">
              <a:buFont typeface="Arial" panose="020B0604020202020204" pitchFamily="34" charset="0"/>
              <a:buChar char="•"/>
              <a:defRPr sz="1400"/>
            </a:pPr>
            <a:r>
              <a:rPr lang="en-US" dirty="0"/>
              <a:t>Public Module Registry</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Pro:</a:t>
            </a:r>
          </a:p>
          <a:p>
            <a:pPr marL="285750" indent="-285750">
              <a:buFont typeface="Arial" panose="020B0604020202020204" pitchFamily="34" charset="0"/>
              <a:buChar char="•"/>
              <a:defRPr sz="1400"/>
            </a:pPr>
            <a:r>
              <a:rPr lang="en-US" dirty="0"/>
              <a:t>Workspace Management GUI</a:t>
            </a:r>
          </a:p>
          <a:p>
            <a:pPr marL="285750" indent="-285750">
              <a:buFont typeface="Arial" panose="020B0604020202020204" pitchFamily="34" charset="0"/>
              <a:buChar char="•"/>
              <a:defRPr sz="1400"/>
            </a:pPr>
            <a:r>
              <a:rPr lang="en-US" dirty="0"/>
              <a:t>VC Connections</a:t>
            </a:r>
          </a:p>
          <a:p>
            <a:pPr marL="285750" indent="-285750">
              <a:buFont typeface="Arial" panose="020B0604020202020204" pitchFamily="34" charset="0"/>
              <a:buChar char="•"/>
              <a:defRPr sz="1400"/>
            </a:pPr>
            <a:r>
              <a:rPr lang="en-US" dirty="0"/>
              <a:t>Private Module Registry</a:t>
            </a:r>
          </a:p>
          <a:p>
            <a:pPr marL="285750" indent="-285750">
              <a:buFont typeface="Arial" panose="020B0604020202020204" pitchFamily="34" charset="0"/>
              <a:buChar char="•"/>
              <a:defRPr sz="1400"/>
            </a:pPr>
            <a:r>
              <a:rPr lang="en-US" dirty="0"/>
              <a:t>SaaS</a:t>
            </a:r>
          </a:p>
          <a:p>
            <a:pPr marL="285750" indent="-285750">
              <a:buFont typeface="Arial" panose="020B0604020202020204" pitchFamily="34" charset="0"/>
              <a:buChar char="•"/>
              <a:defRPr sz="1400"/>
            </a:pPr>
            <a:endParaRPr lang="en-US" dirty="0"/>
          </a:p>
          <a:p>
            <a:pPr marL="0" indent="0">
              <a:buFont typeface="Arial" panose="020B0604020202020204" pitchFamily="34" charset="0"/>
              <a:buNone/>
              <a:defRPr sz="1400"/>
            </a:pPr>
            <a:r>
              <a:rPr lang="en-US" dirty="0"/>
              <a:t>Enterprise Premium:</a:t>
            </a:r>
          </a:p>
          <a:p>
            <a:pPr marL="285750" indent="-285750">
              <a:buFont typeface="Arial" panose="020B0604020202020204" pitchFamily="34" charset="0"/>
              <a:buChar char="•"/>
              <a:defRPr sz="1400"/>
            </a:pPr>
            <a:r>
              <a:rPr lang="en-US" dirty="0"/>
              <a:t>Private Install option</a:t>
            </a:r>
          </a:p>
          <a:p>
            <a:pPr marL="285750" indent="-285750">
              <a:buFont typeface="Arial" panose="020B0604020202020204" pitchFamily="34" charset="0"/>
              <a:buChar char="•"/>
              <a:defRPr sz="1400"/>
            </a:pPr>
            <a:r>
              <a:rPr lang="en-US" dirty="0"/>
              <a:t>Policy as Code</a:t>
            </a:r>
          </a:p>
          <a:p>
            <a:pPr marL="285750" indent="-285750">
              <a:buFont typeface="Arial" panose="020B0604020202020204" pitchFamily="34" charset="0"/>
              <a:buChar char="•"/>
              <a:defRPr sz="1400"/>
            </a:pPr>
            <a:r>
              <a:rPr lang="en-US" dirty="0"/>
              <a:t>Audit Logs</a:t>
            </a:r>
          </a:p>
          <a:p>
            <a:pPr marL="0" indent="0">
              <a:buFont typeface="Arial" panose="020B0604020202020204" pitchFamily="34" charset="0"/>
              <a:buNone/>
              <a:defRPr sz="1400"/>
            </a:pPr>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xfrm>
            <a:off x="381000" y="685800"/>
            <a:ext cx="6096000" cy="3429000"/>
          </a:xfrm>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a:defRPr sz="1400"/>
            </a:pPr>
            <a:r>
              <a:rPr dirty="0"/>
              <a:t>The foundation of Terraform is the open source project and addresses the concern for individuals:</a:t>
            </a:r>
          </a:p>
          <a:p>
            <a:pPr marL="228600" indent="-228600">
              <a:buSzPct val="100000"/>
              <a:buChar char="•"/>
              <a:defRPr sz="1400"/>
            </a:pPr>
            <a:r>
              <a:rPr dirty="0"/>
              <a:t>use infrastructure as code to create reusable configuration, enable automation, and manage infrastructure in cloud, at scale</a:t>
            </a:r>
          </a:p>
          <a:p>
            <a:pPr marL="228600" indent="-228600">
              <a:buSzPct val="100000"/>
              <a:buChar char="•"/>
              <a:defRPr sz="1400"/>
            </a:pPr>
            <a:r>
              <a:rPr dirty="0"/>
              <a:t>use a consistent workflow for many different infrastructure providers to safely and consistently provision infrastructure and without having to learn other provision and management tools</a:t>
            </a:r>
          </a:p>
          <a:p>
            <a:pPr>
              <a:defRPr sz="1400"/>
            </a:pPr>
            <a:endParaRPr dirty="0"/>
          </a:p>
          <a:p>
            <a:pPr>
              <a:defRPr sz="1400"/>
            </a:pPr>
            <a:r>
              <a:rPr dirty="0"/>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endParaRPr dirty="0"/>
          </a:p>
          <a:p>
            <a:pPr>
              <a:defRPr sz="1400"/>
            </a:pPr>
            <a:r>
              <a:rPr dirty="0"/>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a:p>
            <a:pPr>
              <a:defRPr sz="1400"/>
            </a:pPr>
            <a:endParaRPr dirty="0"/>
          </a:p>
        </p:txBody>
      </p:sp>
    </p:spTree>
    <p:extLst>
      <p:ext uri="{BB962C8B-B14F-4D97-AF65-F5344CB8AC3E}">
        <p14:creationId xmlns:p14="http://schemas.microsoft.com/office/powerpoint/2010/main" val="3999442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Shape 1522"/>
          <p:cNvSpPr>
            <a:spLocks noGrp="1" noRot="1" noChangeAspect="1"/>
          </p:cNvSpPr>
          <p:nvPr>
            <p:ph type="sldImg"/>
          </p:nvPr>
        </p:nvSpPr>
        <p:spPr>
          <a:xfrm>
            <a:off x="381000" y="685800"/>
            <a:ext cx="6096000" cy="3429000"/>
          </a:xfrm>
          <a:prstGeom prst="rect">
            <a:avLst/>
          </a:prstGeom>
        </p:spPr>
        <p:txBody>
          <a:bodyPr/>
          <a:lstStyle/>
          <a:p>
            <a:endParaRPr/>
          </a:p>
        </p:txBody>
      </p:sp>
      <p:sp>
        <p:nvSpPr>
          <p:cNvPr id="1523" name="Shape 1523"/>
          <p:cNvSpPr>
            <a:spLocks noGrp="1"/>
          </p:cNvSpPr>
          <p:nvPr>
            <p:ph type="body" sz="quarter" idx="1"/>
          </p:nvPr>
        </p:nvSpPr>
        <p:spPr>
          <a:prstGeom prst="rect">
            <a:avLst/>
          </a:prstGeom>
        </p:spPr>
        <p:txBody>
          <a:bodyPr/>
          <a:lstStyle/>
          <a:p>
            <a:pPr defTabSz="685800">
              <a:defRPr sz="1400"/>
            </a:pPr>
            <a:r>
              <a:rPr lang="en-US" dirty="0"/>
              <a:t>Vault</a:t>
            </a:r>
          </a:p>
          <a:p>
            <a:pPr defTabSz="685800">
              <a:defRPr sz="1400"/>
            </a:pPr>
            <a:endParaRPr lang="en-US" dirty="0"/>
          </a:p>
          <a:p>
            <a:pPr defTabSz="685800">
              <a:defRPr sz="1400"/>
            </a:pPr>
            <a:r>
              <a:rPr lang="en-US" dirty="0"/>
              <a:t>Cloud – without confidence that the underlying infrastructure is secure</a:t>
            </a:r>
          </a:p>
          <a:p>
            <a:pPr defTabSz="685800">
              <a:defRPr sz="1400"/>
            </a:pPr>
            <a:endParaRPr lang="en-US" dirty="0"/>
          </a:p>
        </p:txBody>
      </p:sp>
    </p:spTree>
    <p:extLst>
      <p:ext uri="{BB962C8B-B14F-4D97-AF65-F5344CB8AC3E}">
        <p14:creationId xmlns:p14="http://schemas.microsoft.com/office/powerpoint/2010/main" val="37157591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Shape 1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10" name="Shape 1110"/>
          <p:cNvSpPr>
            <a:spLocks noGrp="1"/>
          </p:cNvSpPr>
          <p:nvPr>
            <p:ph type="body" sz="quarter" idx="1"/>
          </p:nvPr>
        </p:nvSpPr>
        <p:spPr>
          <a:prstGeom prst="rect">
            <a:avLst/>
          </a:prstGeom>
        </p:spPr>
        <p:txBody>
          <a:bodyPr/>
          <a:lstStyle/>
          <a:p>
            <a:pPr marL="381000" indent="-140368">
              <a:buClr>
                <a:srgbClr val="000000"/>
              </a:buClr>
              <a:buSzPct val="100000"/>
              <a:buChar char="•"/>
              <a:defRPr sz="1400"/>
            </a:pPr>
            <a:r>
              <a:t>For collaboration, lets take a quick look back at the OSS workflow. </a:t>
            </a:r>
          </a:p>
          <a:p>
            <a:pPr marL="381000" indent="-140368">
              <a:buClr>
                <a:srgbClr val="000000"/>
              </a:buClr>
              <a:buSzPct val="100000"/>
              <a:buChar char="•"/>
              <a:defRPr sz="1400"/>
            </a:pPr>
            <a:r>
              <a:t>In this scenario there is 1 or 2 individuals using Terraform configurations to create and update the infrastructure. </a:t>
            </a:r>
          </a:p>
          <a:p>
            <a:pPr marL="381000" indent="-140368">
              <a:buClr>
                <a:srgbClr val="000000"/>
              </a:buClr>
              <a:buSzPct val="100000"/>
              <a:buChar char="•"/>
              <a:defRPr sz="1400"/>
            </a:pPr>
            <a:r>
              <a:t>And this is relatively simple to coordinate these changes. </a:t>
            </a:r>
          </a:p>
          <a:p>
            <a:pPr marL="381000" indent="-140368">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marL="140368" indent="-140368">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8" indent="-140368">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Shape 1260"/>
          <p:cNvSpPr>
            <a:spLocks noGrp="1" noRot="1" noChangeAspect="1"/>
          </p:cNvSpPr>
          <p:nvPr>
            <p:ph type="sldImg"/>
          </p:nvPr>
        </p:nvSpPr>
        <p:spPr>
          <a:xfrm>
            <a:off x="381000" y="685800"/>
            <a:ext cx="6096000" cy="3429000"/>
          </a:xfrm>
          <a:prstGeom prst="rect">
            <a:avLst/>
          </a:prstGeom>
        </p:spPr>
        <p:txBody>
          <a:bodyPr/>
          <a:lstStyle/>
          <a:p>
            <a:endParaRPr/>
          </a:p>
        </p:txBody>
      </p:sp>
      <p:sp>
        <p:nvSpPr>
          <p:cNvPr id="1261" name="Shape 1261"/>
          <p:cNvSpPr>
            <a:spLocks noGrp="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Shape 1343"/>
          <p:cNvSpPr>
            <a:spLocks noGrp="1" noRot="1" noChangeAspect="1"/>
          </p:cNvSpPr>
          <p:nvPr>
            <p:ph type="sldImg"/>
          </p:nvPr>
        </p:nvSpPr>
        <p:spPr>
          <a:xfrm>
            <a:off x="381000" y="685800"/>
            <a:ext cx="6096000" cy="3429000"/>
          </a:xfrm>
          <a:prstGeom prst="rect">
            <a:avLst/>
          </a:prstGeom>
        </p:spPr>
        <p:txBody>
          <a:bodyPr/>
          <a:lstStyle/>
          <a:p>
            <a:endParaRPr/>
          </a:p>
        </p:txBody>
      </p:sp>
      <p:sp>
        <p:nvSpPr>
          <p:cNvPr id="1344" name="Shape 1344"/>
          <p:cNvSpPr>
            <a:spLocks noGrp="1"/>
          </p:cNvSpPr>
          <p:nvPr>
            <p:ph type="body" sz="quarter" idx="1"/>
          </p:nvPr>
        </p:nvSpPr>
        <p:spPr>
          <a:prstGeom prst="rect">
            <a:avLst/>
          </a:prstGeom>
        </p:spPr>
        <p:txBody>
          <a:bodyPr/>
          <a:lstStyle>
            <a:lvl1pPr>
              <a:defRPr sz="1400"/>
            </a:lvl1pPr>
          </a:lstStyle>
          <a:p>
            <a:r>
              <a:rPr dirty="0"/>
              <a:t>Here is a view of Terraform Enterprise Workspace management with Workspace a the standard for how infrastructure is organized. </a:t>
            </a:r>
            <a:endParaRPr lang="en-US" dirty="0"/>
          </a:p>
          <a:p>
            <a:endParaRPr lang="en-US" dirty="0"/>
          </a:p>
          <a:p>
            <a:r>
              <a:rPr lang="en-US" dirty="0"/>
              <a:t>Run </a:t>
            </a:r>
            <a:r>
              <a:rPr lang="en-US" dirty="0" err="1"/>
              <a:t>simil</a:t>
            </a:r>
            <a:endParaRPr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Version Control Connection – </a:t>
            </a:r>
            <a:r>
              <a:rPr lang="en-US" dirty="0" err="1"/>
              <a:t>github</a:t>
            </a:r>
            <a:r>
              <a:rPr lang="en-US" dirty="0"/>
              <a:t>, </a:t>
            </a:r>
            <a:r>
              <a:rPr lang="en-US" dirty="0" err="1"/>
              <a:t>gitlab</a:t>
            </a:r>
            <a:r>
              <a:rPr lang="en-US" dirty="0"/>
              <a:t>, bitbucket</a:t>
            </a:r>
          </a:p>
          <a:p>
            <a:endParaRPr lang="en-US" dirty="0"/>
          </a:p>
          <a:p>
            <a:r>
              <a:rPr lang="en-US" dirty="0"/>
              <a:t>Options:</a:t>
            </a:r>
          </a:p>
          <a:p>
            <a:r>
              <a:rPr lang="en-US" dirty="0"/>
              <a:t> - working directory</a:t>
            </a:r>
          </a:p>
          <a:p>
            <a:r>
              <a:rPr lang="en-US" dirty="0"/>
              <a:t> - branch</a:t>
            </a:r>
          </a:p>
          <a:p>
            <a:endParaRPr lang="en-US" dirty="0"/>
          </a:p>
          <a:p>
            <a:endParaRPr lang="en-US" dirty="0"/>
          </a:p>
        </p:txBody>
      </p:sp>
    </p:spTree>
    <p:extLst>
      <p:ext uri="{BB962C8B-B14F-4D97-AF65-F5344CB8AC3E}">
        <p14:creationId xmlns:p14="http://schemas.microsoft.com/office/powerpoint/2010/main" val="41454463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98795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HCL Type Variable</a:t>
            </a:r>
          </a:p>
          <a:p>
            <a:endParaRPr lang="en-US" dirty="0"/>
          </a:p>
          <a:p>
            <a:endParaRPr lang="en-US" dirty="0"/>
          </a:p>
          <a:p>
            <a:r>
              <a:rPr lang="en-US" dirty="0"/>
              <a:t>Sensitive</a:t>
            </a:r>
          </a:p>
          <a:p>
            <a:pPr marL="342900" indent="-342900">
              <a:buFont typeface="Arial" panose="020B0604020202020204" pitchFamily="34" charset="0"/>
              <a:buChar char="•"/>
            </a:pPr>
            <a:r>
              <a:rPr lang="en-US" dirty="0"/>
              <a:t>Nobody (including you) can view the value in TFE's UI or API. COULD BE IN LOGS</a:t>
            </a:r>
          </a:p>
          <a:p>
            <a:pPr marL="342900" indent="-342900">
              <a:buFont typeface="Arial" panose="020B0604020202020204" pitchFamily="34" charset="0"/>
              <a:buChar char="•"/>
            </a:pPr>
            <a:r>
              <a:rPr lang="en-US" dirty="0"/>
              <a:t>Nobody can edit the variable's name or value</a:t>
            </a:r>
          </a:p>
          <a:p>
            <a:pPr marL="342900" indent="-342900">
              <a:buFont typeface="Arial" panose="020B0604020202020204" pitchFamily="34" charset="0"/>
              <a:buChar char="•"/>
            </a:pPr>
            <a:r>
              <a:rPr lang="en-US" dirty="0"/>
              <a:t>Also works on ENV </a:t>
            </a:r>
            <a:r>
              <a:rPr lang="en-US" dirty="0" err="1"/>
              <a:t>Vars</a:t>
            </a:r>
            <a:endParaRPr lang="en-US" dirty="0"/>
          </a:p>
        </p:txBody>
      </p:sp>
    </p:spTree>
    <p:extLst>
      <p:ext uri="{BB962C8B-B14F-4D97-AF65-F5344CB8AC3E}">
        <p14:creationId xmlns:p14="http://schemas.microsoft.com/office/powerpoint/2010/main" val="3508935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Deleting Works space infra</a:t>
            </a:r>
          </a:p>
          <a:p>
            <a:endParaRPr lang="en-US" dirty="0"/>
          </a:p>
          <a:p>
            <a:r>
              <a:rPr lang="en-US" dirty="0"/>
              <a:t>Update ENV Var</a:t>
            </a:r>
          </a:p>
          <a:p>
            <a:endParaRPr lang="en-US" dirty="0"/>
          </a:p>
          <a:p>
            <a:r>
              <a:rPr lang="en-US" dirty="0"/>
              <a:t>Click Destroy Plan</a:t>
            </a:r>
          </a:p>
        </p:txBody>
      </p:sp>
    </p:spTree>
    <p:extLst>
      <p:ext uri="{BB962C8B-B14F-4D97-AF65-F5344CB8AC3E}">
        <p14:creationId xmlns:p14="http://schemas.microsoft.com/office/powerpoint/2010/main" val="18033047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Shape 1402"/>
          <p:cNvSpPr>
            <a:spLocks noGrp="1" noRot="1" noChangeAspect="1"/>
          </p:cNvSpPr>
          <p:nvPr>
            <p:ph type="sldImg"/>
          </p:nvPr>
        </p:nvSpPr>
        <p:spPr>
          <a:xfrm>
            <a:off x="381000" y="685800"/>
            <a:ext cx="6096000" cy="3429000"/>
          </a:xfrm>
          <a:prstGeom prst="rect">
            <a:avLst/>
          </a:prstGeom>
        </p:spPr>
        <p:txBody>
          <a:bodyPr/>
          <a:lstStyle/>
          <a:p>
            <a:endParaRPr/>
          </a:p>
        </p:txBody>
      </p:sp>
      <p:sp>
        <p:nvSpPr>
          <p:cNvPr id="1403" name="Shape 1403"/>
          <p:cNvSpPr>
            <a:spLocks noGrp="1"/>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Shape 1485"/>
          <p:cNvSpPr>
            <a:spLocks noGrp="1" noRot="1" noChangeAspect="1"/>
          </p:cNvSpPr>
          <p:nvPr>
            <p:ph type="sldImg"/>
          </p:nvPr>
        </p:nvSpPr>
        <p:spPr>
          <a:xfrm>
            <a:off x="381000" y="685800"/>
            <a:ext cx="6096000" cy="3429000"/>
          </a:xfrm>
          <a:prstGeom prst="rect">
            <a:avLst/>
          </a:prstGeom>
        </p:spPr>
        <p:txBody>
          <a:bodyPr/>
          <a:lstStyle/>
          <a:p>
            <a:endParaRPr/>
          </a:p>
        </p:txBody>
      </p:sp>
      <p:sp>
        <p:nvSpPr>
          <p:cNvPr id="1486" name="Shape 1486"/>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pPr defTabSz="685800">
              <a:defRPr sz="1400"/>
            </a:pPr>
            <a:r>
              <a:rPr lang="en-US" dirty="0"/>
              <a:t>Developers or Operators</a:t>
            </a:r>
          </a:p>
          <a:p>
            <a:pPr defTabSz="685800">
              <a:defRPr sz="1400"/>
            </a:pPr>
            <a:endParaRPr lang="en-US" dirty="0"/>
          </a:p>
          <a:p>
            <a:pPr defTabSz="685800">
              <a:defRPr sz="1400"/>
            </a:pPr>
            <a:r>
              <a:rPr lang="en-US" dirty="0"/>
              <a:t>Don’t want to care about:</a:t>
            </a:r>
          </a:p>
          <a:p>
            <a:pPr marL="285750" indent="-285750" defTabSz="685800">
              <a:buFontTx/>
              <a:buChar char="-"/>
              <a:defRPr sz="1400"/>
            </a:pPr>
            <a:r>
              <a:rPr lang="en-US" dirty="0"/>
              <a:t>Underlying infrastructure</a:t>
            </a:r>
          </a:p>
          <a:p>
            <a:pPr marL="285750" indent="-285750" defTabSz="685800">
              <a:buFontTx/>
              <a:buChar char="-"/>
              <a:defRPr sz="1400"/>
            </a:pPr>
            <a:r>
              <a:rPr lang="en-US" dirty="0"/>
              <a:t>Firewall rules</a:t>
            </a:r>
          </a:p>
          <a:p>
            <a:pPr marL="285750" indent="-285750" defTabSz="685800">
              <a:buFontTx/>
              <a:buChar char="-"/>
              <a:defRPr sz="1400"/>
            </a:pPr>
            <a:r>
              <a:rPr lang="en-US" dirty="0"/>
              <a:t>Rotating passwords</a:t>
            </a:r>
          </a:p>
          <a:p>
            <a:pPr marL="285750" indent="-285750" defTabSz="685800">
              <a:buFontTx/>
              <a:buChar char="-"/>
              <a:defRPr sz="1400"/>
            </a:pPr>
            <a:endParaRPr lang="en-US" dirty="0"/>
          </a:p>
          <a:p>
            <a:pPr marL="0" indent="0" defTabSz="685800">
              <a:buFontTx/>
              <a:buNone/>
              <a:defRPr sz="1400"/>
            </a:pPr>
            <a:r>
              <a:rPr lang="en-US" dirty="0"/>
              <a:t>Decouple the infrastructure</a:t>
            </a:r>
          </a:p>
          <a:p>
            <a:pPr marL="0" indent="0" defTabSz="685800">
              <a:buFontTx/>
              <a:buNone/>
              <a:defRPr sz="1400"/>
            </a:pPr>
            <a:r>
              <a:rPr lang="en-US" dirty="0"/>
              <a:t>Better binary packaging</a:t>
            </a:r>
          </a:p>
          <a:p>
            <a:pPr marL="0" indent="0" defTabSz="685800">
              <a:buFontTx/>
              <a:buNone/>
              <a:defRPr sz="1400"/>
            </a:pPr>
            <a:r>
              <a:rPr lang="en-US" dirty="0"/>
              <a:t>Machine Density</a:t>
            </a:r>
          </a:p>
        </p:txBody>
      </p:sp>
    </p:spTree>
    <p:extLst>
      <p:ext uri="{BB962C8B-B14F-4D97-AF65-F5344CB8AC3E}">
        <p14:creationId xmlns:p14="http://schemas.microsoft.com/office/powerpoint/2010/main" val="28737947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7203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6018203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Devs</a:t>
            </a:r>
            <a:r>
              <a:rPr lang="en-US" dirty="0"/>
              <a:t> can apply to dev environment, but not to Prod</a:t>
            </a:r>
          </a:p>
          <a:p>
            <a:endParaRPr lang="en-US" dirty="0"/>
          </a:p>
          <a:p>
            <a:r>
              <a:rPr lang="en-US" dirty="0"/>
              <a:t>Typical RBAC methodology</a:t>
            </a:r>
          </a:p>
          <a:p>
            <a:endParaRPr lang="en-US" dirty="0"/>
          </a:p>
        </p:txBody>
      </p:sp>
    </p:spTree>
    <p:extLst>
      <p:ext uri="{BB962C8B-B14F-4D97-AF65-F5344CB8AC3E}">
        <p14:creationId xmlns:p14="http://schemas.microsoft.com/office/powerpoint/2010/main" val="23418706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a user/team/org can be scoped, so can the API Tokens</a:t>
            </a:r>
          </a:p>
          <a:p>
            <a:endParaRPr lang="en-US" dirty="0"/>
          </a:p>
          <a:p>
            <a:r>
              <a:rPr lang="en-US" dirty="0"/>
              <a:t>Inherit the same permissions </a:t>
            </a:r>
          </a:p>
        </p:txBody>
      </p:sp>
    </p:spTree>
    <p:extLst>
      <p:ext uri="{BB962C8B-B14F-4D97-AF65-F5344CB8AC3E}">
        <p14:creationId xmlns:p14="http://schemas.microsoft.com/office/powerpoint/2010/main" val="25265330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Self Service Password Reset</a:t>
            </a:r>
          </a:p>
          <a:p>
            <a:endParaRPr lang="en-US" dirty="0"/>
          </a:p>
          <a:p>
            <a:endParaRPr lang="en-US" dirty="0"/>
          </a:p>
          <a:p>
            <a:r>
              <a:rPr lang="en-US" dirty="0"/>
              <a:t>2FA</a:t>
            </a:r>
          </a:p>
        </p:txBody>
      </p:sp>
    </p:spTree>
    <p:extLst>
      <p:ext uri="{BB962C8B-B14F-4D97-AF65-F5344CB8AC3E}">
        <p14:creationId xmlns:p14="http://schemas.microsoft.com/office/powerpoint/2010/main" val="26417363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feature branch against workspace app-dev to update a tag.</a:t>
            </a:r>
          </a:p>
          <a:p>
            <a:endParaRPr lang="en-US" dirty="0"/>
          </a:p>
          <a:p>
            <a:r>
              <a:rPr lang="en-US" dirty="0"/>
              <a:t>Submit PR – see TFE running plans</a:t>
            </a:r>
          </a:p>
          <a:p>
            <a:r>
              <a:rPr lang="en-US" dirty="0"/>
              <a:t>These plans are temp and not linkable from TFE directly, use </a:t>
            </a:r>
            <a:r>
              <a:rPr lang="en-US" dirty="0" err="1"/>
              <a:t>github</a:t>
            </a:r>
            <a:r>
              <a:rPr lang="en-US" dirty="0"/>
              <a:t>.</a:t>
            </a:r>
          </a:p>
          <a:p>
            <a:endParaRPr lang="en-US" dirty="0"/>
          </a:p>
          <a:p>
            <a:r>
              <a:rPr lang="en-US" dirty="0"/>
              <a:t>Accept PR and see official plan.</a:t>
            </a:r>
          </a:p>
          <a:p>
            <a:endParaRPr lang="en-US" dirty="0"/>
          </a:p>
          <a:p>
            <a:r>
              <a:rPr lang="en-US" dirty="0"/>
              <a:t>Review and apply.</a:t>
            </a:r>
          </a:p>
        </p:txBody>
      </p:sp>
    </p:spTree>
    <p:extLst>
      <p:ext uri="{BB962C8B-B14F-4D97-AF65-F5344CB8AC3E}">
        <p14:creationId xmlns:p14="http://schemas.microsoft.com/office/powerpoint/2010/main" val="34469819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11467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19024235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Used in the same way as the Public Module Registry.</a:t>
            </a:r>
          </a:p>
          <a:p>
            <a:endParaRPr lang="en-US" dirty="0"/>
          </a:p>
          <a:p>
            <a:r>
              <a:rPr lang="en-US" dirty="0"/>
              <a:t>Allows sharing/collaboration</a:t>
            </a:r>
          </a:p>
          <a:p>
            <a:endParaRPr lang="en-US" dirty="0"/>
          </a:p>
          <a:p>
            <a:endParaRPr lang="en-US" dirty="0"/>
          </a:p>
        </p:txBody>
      </p:sp>
    </p:spTree>
    <p:extLst>
      <p:ext uri="{BB962C8B-B14F-4D97-AF65-F5344CB8AC3E}">
        <p14:creationId xmlns:p14="http://schemas.microsoft.com/office/powerpoint/2010/main" val="325844146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Create a new module design configuration.</a:t>
            </a:r>
          </a:p>
          <a:p>
            <a:br>
              <a:rPr lang="en-US" dirty="0"/>
            </a:br>
            <a:r>
              <a:rPr lang="en-US" dirty="0"/>
              <a:t>Use an existing module and populate values.</a:t>
            </a:r>
          </a:p>
          <a:p>
            <a:endParaRPr lang="en-US" dirty="0"/>
          </a:p>
        </p:txBody>
      </p:sp>
    </p:spTree>
    <p:extLst>
      <p:ext uri="{BB962C8B-B14F-4D97-AF65-F5344CB8AC3E}">
        <p14:creationId xmlns:p14="http://schemas.microsoft.com/office/powerpoint/2010/main" val="384247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5" name="Shape 1915"/>
          <p:cNvSpPr>
            <a:spLocks noGrp="1" noRot="1" noChangeAspect="1"/>
          </p:cNvSpPr>
          <p:nvPr>
            <p:ph type="sldImg"/>
          </p:nvPr>
        </p:nvSpPr>
        <p:spPr>
          <a:xfrm>
            <a:off x="381000" y="685800"/>
            <a:ext cx="6096000" cy="3429000"/>
          </a:xfrm>
          <a:prstGeom prst="rect">
            <a:avLst/>
          </a:prstGeom>
        </p:spPr>
        <p:txBody>
          <a:bodyPr/>
          <a:lstStyle/>
          <a:p>
            <a:endParaRPr/>
          </a:p>
        </p:txBody>
      </p:sp>
      <p:sp>
        <p:nvSpPr>
          <p:cNvPr id="1916" name="Shape 1916"/>
          <p:cNvSpPr>
            <a:spLocks noGrp="1"/>
          </p:cNvSpPr>
          <p:nvPr>
            <p:ph type="body" sz="quarter" idx="1"/>
          </p:nvPr>
        </p:nvSpPr>
        <p:spPr>
          <a:prstGeom prst="rect">
            <a:avLst/>
          </a:prstGeom>
        </p:spPr>
        <p:txBody>
          <a:bodyPr/>
          <a:lstStyle/>
          <a:p>
            <a:pPr defTabSz="685800">
              <a:defRPr sz="1400"/>
            </a:pPr>
            <a:r>
              <a:rPr lang="en-US" dirty="0"/>
              <a:t>Nomad</a:t>
            </a:r>
          </a:p>
          <a:p>
            <a:pPr defTabSz="685800">
              <a:defRPr sz="1400"/>
            </a:pPr>
            <a:endParaRPr lang="en-US" dirty="0"/>
          </a:p>
          <a:p>
            <a:pPr defTabSz="685800">
              <a:defRPr sz="1400"/>
            </a:pPr>
            <a:r>
              <a:rPr lang="en-US" dirty="0"/>
              <a:t>Job file to represent applications</a:t>
            </a:r>
          </a:p>
          <a:p>
            <a:pPr defTabSz="685800">
              <a:defRPr sz="1400"/>
            </a:pPr>
            <a:r>
              <a:rPr lang="en-US" dirty="0"/>
              <a:t>Number of instances to run</a:t>
            </a:r>
          </a:p>
          <a:p>
            <a:pPr defTabSz="685800">
              <a:defRPr sz="1400"/>
            </a:pPr>
            <a:r>
              <a:rPr lang="en-US" dirty="0"/>
              <a:t>Dependencies between them</a:t>
            </a:r>
          </a:p>
          <a:p>
            <a:pPr defTabSz="685800">
              <a:defRPr sz="1400"/>
            </a:pPr>
            <a:endParaRPr lang="en-US" dirty="0"/>
          </a:p>
          <a:p>
            <a:pPr defTabSz="685800">
              <a:defRPr sz="1400"/>
            </a:pPr>
            <a:r>
              <a:rPr lang="en-US" dirty="0"/>
              <a:t>Nomad figures it out</a:t>
            </a:r>
            <a:endParaRPr dirty="0"/>
          </a:p>
        </p:txBody>
      </p:sp>
    </p:spTree>
    <p:extLst>
      <p:ext uri="{BB962C8B-B14F-4D97-AF65-F5344CB8AC3E}">
        <p14:creationId xmlns:p14="http://schemas.microsoft.com/office/powerpoint/2010/main" val="8960657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97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a:spLocks noGrp="1" noRot="1" noChangeAspect="1"/>
          </p:cNvSpPr>
          <p:nvPr>
            <p:ph type="sldImg"/>
          </p:nvPr>
        </p:nvSpPr>
        <p:spPr>
          <a:xfrm>
            <a:off x="381000" y="685800"/>
            <a:ext cx="6096000" cy="3429000"/>
          </a:xfrm>
          <a:prstGeom prst="rect">
            <a:avLst/>
          </a:prstGeom>
        </p:spPr>
        <p:txBody>
          <a:bodyPr/>
          <a:lstStyle/>
          <a:p>
            <a:endParaRPr/>
          </a:p>
        </p:txBody>
      </p:sp>
      <p:sp>
        <p:nvSpPr>
          <p:cNvPr id="1567" name="Shape 1567"/>
          <p:cNvSpPr>
            <a:spLocks noGrp="1"/>
          </p:cNvSpPr>
          <p:nvPr>
            <p:ph type="body" sz="quarter" idx="1"/>
          </p:nvPr>
        </p:nvSpPr>
        <p:spPr>
          <a:prstGeom prst="rect">
            <a:avLst/>
          </a:prstGeom>
        </p:spPr>
        <p:txBody>
          <a:bodyPr/>
          <a:lstStyle/>
          <a:p>
            <a:pPr marL="228600" indent="-228600">
              <a:buSzPct val="100000"/>
              <a:buChar char="•"/>
              <a:defRPr sz="1400"/>
            </a:pPr>
            <a:r>
              <a:rPr dirty="0"/>
              <a:t>Then the execution phase happens and the resources are provisioned across the various providers detailed in the configuration file. </a:t>
            </a:r>
          </a:p>
          <a:p>
            <a:pPr marL="228600" indent="-228600">
              <a:buSzPct val="100000"/>
              <a:buChar char="•"/>
              <a:defRPr sz="1400"/>
            </a:pPr>
            <a:r>
              <a:rPr dirty="0"/>
              <a:t>However, the as more resource are provisioned by more users the challenges is in making sure infrastructure changes are doing so within business and/or regulatory policy.  Such policies might be: </a:t>
            </a:r>
          </a:p>
          <a:p>
            <a:pPr marL="685800" lvl="2" indent="-228600">
              <a:buSzPct val="100000"/>
              <a:buChar char="•"/>
              <a:defRPr sz="1400"/>
            </a:pPr>
            <a:r>
              <a:rPr dirty="0"/>
              <a:t>Not allow resources to be provisioned without tags</a:t>
            </a:r>
          </a:p>
          <a:p>
            <a:pPr marL="685800" lvl="2" indent="-228600">
              <a:buSzPct val="100000"/>
              <a:buChar char="•"/>
              <a:defRPr sz="1400"/>
            </a:pPr>
            <a:r>
              <a:rPr dirty="0"/>
              <a:t>Not allow “development” resources to be provisioned in “us-east-1”</a:t>
            </a:r>
          </a:p>
          <a:p>
            <a:pPr marL="685800" lvl="2" indent="-228600">
              <a:buSzPct val="100000"/>
              <a:buChar char="•"/>
              <a:defRPr sz="1400"/>
            </a:pPr>
            <a:r>
              <a:rPr dirty="0"/>
              <a:t>Restrict AWS security group ingress and egress settings by CIDR block</a:t>
            </a:r>
          </a:p>
          <a:p>
            <a:pPr marL="685800" lvl="2" indent="-228600">
              <a:buSzPct val="100000"/>
              <a:buChar char="•"/>
              <a:defRPr sz="1400"/>
            </a:pPr>
            <a:r>
              <a:rPr dirty="0"/>
              <a:t>Not allow resources to be provisioned outside of business hours</a:t>
            </a:r>
          </a:p>
          <a:p>
            <a:pPr marL="228600" indent="-228600">
              <a:buSzPct val="100000"/>
              <a:buChar char="•"/>
              <a:defRPr sz="1400"/>
            </a:pPr>
            <a:r>
              <a:rPr dirty="0"/>
              <a:t>Manually trying to enforce these constraints will be difficult once usage scales beyond a few people provisioning infrastructure. </a:t>
            </a:r>
          </a:p>
          <a:p>
            <a:pPr marL="228600" indent="-228600">
              <a:buSzPct val="100000"/>
              <a:buChar char="•"/>
              <a:defRPr sz="1400"/>
            </a:pPr>
            <a:r>
              <a:rPr dirty="0"/>
              <a:t>And to address this is policy as code to automate policy checks.</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Shape 1645"/>
          <p:cNvSpPr>
            <a:spLocks noGrp="1" noRot="1" noChangeAspect="1"/>
          </p:cNvSpPr>
          <p:nvPr>
            <p:ph type="sldImg"/>
          </p:nvPr>
        </p:nvSpPr>
        <p:spPr>
          <a:xfrm>
            <a:off x="381000" y="685800"/>
            <a:ext cx="6096000" cy="3429000"/>
          </a:xfrm>
          <a:prstGeom prst="rect">
            <a:avLst/>
          </a:prstGeom>
        </p:spPr>
        <p:txBody>
          <a:bodyPr/>
          <a:lstStyle/>
          <a:p>
            <a:endParaRPr/>
          </a:p>
        </p:txBody>
      </p:sp>
      <p:sp>
        <p:nvSpPr>
          <p:cNvPr id="1646" name="Shape 1646"/>
          <p:cNvSpPr>
            <a:spLocks noGrp="1"/>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marL="457200" lvl="1" indent="-228600">
              <a:buSzPct val="100000"/>
              <a:buChar char="•"/>
              <a:defRPr sz="1400"/>
            </a:pPr>
            <a:r>
              <a:t>Sentinel policies are configured on an organization within Terraform Enterprise and are applied to all runs on all workspaces within that organization.</a:t>
            </a:r>
          </a:p>
          <a:p>
            <a:pPr marL="457200" lvl="1" indent="-228600">
              <a:buSzPct val="100000"/>
              <a:buChar char="•"/>
              <a:defRPr sz="1400"/>
            </a:pPr>
            <a:r>
              <a:t>Policy code is entered into Terraform Enterprise using the API or the web UI, and full VCS integration for policy as code will be coming soon.</a:t>
            </a:r>
          </a:p>
          <a:p>
            <a:pPr marL="457200" lvl="1" indent="-228600">
              <a:buSzPct val="100000"/>
              <a:buChar char="•"/>
              <a:defRPr sz="1400"/>
            </a:pPr>
            <a:endParaRPr/>
          </a:p>
          <a:p>
            <a:pPr>
              <a:defRPr sz="1400"/>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7" name="Shape 168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8" name="Shape 1688"/>
          <p:cNvSpPr>
            <a:spLocks noGrp="1"/>
          </p:cNvSpPr>
          <p:nvPr>
            <p:ph type="body" sz="quarter" idx="1"/>
          </p:nvPr>
        </p:nvSpPr>
        <p:spPr>
          <a:prstGeom prst="rect">
            <a:avLst/>
          </a:prstGeom>
        </p:spPr>
        <p:txBody>
          <a:bodyPr/>
          <a:lstStyle/>
          <a:p>
            <a:pPr marL="228600" indent="-228600">
              <a:buSzPct val="100000"/>
              <a:buChar char="•"/>
              <a:defRPr sz="1400"/>
            </a:pPr>
            <a:r>
              <a:rPr dirty="0"/>
              <a:t>Example policy for infrastructure provisioning: </a:t>
            </a:r>
          </a:p>
          <a:p>
            <a:pPr marL="457200" lvl="1" indent="-228600">
              <a:buSzPct val="100000"/>
              <a:buChar char="•"/>
              <a:defRPr sz="1400"/>
            </a:pPr>
            <a:r>
              <a:rPr dirty="0"/>
              <a:t>Do not allow resources to be provisioned without tags</a:t>
            </a:r>
          </a:p>
          <a:p>
            <a:pPr marL="457200" lvl="1" indent="-228600">
              <a:buSzPct val="100000"/>
              <a:buChar char="•"/>
              <a:defRPr sz="1400"/>
            </a:pPr>
            <a:r>
              <a:rPr dirty="0"/>
              <a:t>Only allow staging resources in us-west-1 and production resources in us-east-1</a:t>
            </a:r>
          </a:p>
          <a:p>
            <a:pPr marL="457200" lvl="1" indent="-228600">
              <a:buSzPct val="100000"/>
              <a:buChar char="•"/>
              <a:defRPr sz="1400"/>
            </a:pPr>
            <a:r>
              <a:rPr dirty="0"/>
              <a:t>Do not allow AWS security groups to have egress set to 0.0.0.0</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Shape 1750"/>
          <p:cNvSpPr>
            <a:spLocks noGrp="1" noRot="1" noChangeAspect="1"/>
          </p:cNvSpPr>
          <p:nvPr>
            <p:ph type="sldImg"/>
          </p:nvPr>
        </p:nvSpPr>
        <p:spPr>
          <a:xfrm>
            <a:off x="381000" y="685800"/>
            <a:ext cx="6096000" cy="3429000"/>
          </a:xfrm>
          <a:prstGeom prst="rect">
            <a:avLst/>
          </a:prstGeom>
        </p:spPr>
        <p:txBody>
          <a:bodyPr/>
          <a:lstStyle/>
          <a:p>
            <a:endParaRPr/>
          </a:p>
        </p:txBody>
      </p:sp>
      <p:sp>
        <p:nvSpPr>
          <p:cNvPr id="1751" name="Shape 1751"/>
          <p:cNvSpPr>
            <a:spLocks noGrp="1"/>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marL="457200" lvl="1" indent="-228600">
              <a:buSzPct val="100000"/>
              <a:buChar char="•"/>
              <a:defRPr sz="1400"/>
            </a:pPr>
            <a:r>
              <a:t>Advisory mode logs warnings, but does not prevent runs from being applied. This is useful for teaching users good habits without preventing actions.</a:t>
            </a:r>
          </a:p>
          <a:p>
            <a:pPr marL="457200" lvl="1"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marL="457200" lvl="1"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 name="Shape 1792"/>
          <p:cNvSpPr>
            <a:spLocks noGrp="1" noRot="1" noChangeAspect="1"/>
          </p:cNvSpPr>
          <p:nvPr>
            <p:ph type="sldImg"/>
          </p:nvPr>
        </p:nvSpPr>
        <p:spPr>
          <a:xfrm>
            <a:off x="381000" y="685800"/>
            <a:ext cx="6096000" cy="3429000"/>
          </a:xfrm>
          <a:prstGeom prst="rect">
            <a:avLst/>
          </a:prstGeom>
        </p:spPr>
        <p:txBody>
          <a:bodyPr/>
          <a:lstStyle/>
          <a:p>
            <a:endParaRPr/>
          </a:p>
        </p:txBody>
      </p:sp>
      <p:sp>
        <p:nvSpPr>
          <p:cNvPr id="1793" name="Shape 1793"/>
          <p:cNvSpPr>
            <a:spLocks noGrp="1"/>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lvl1pPr marL="228600" indent="-228600">
              <a:buSzPct val="100000"/>
              <a:buChar char="•"/>
              <a:defRPr sz="1400"/>
            </a:lvl1pPr>
          </a:lstStyle>
          <a:p>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4" name="Shape 1964"/>
          <p:cNvSpPr>
            <a:spLocks noGrp="1" noRot="1" noChangeAspect="1"/>
          </p:cNvSpPr>
          <p:nvPr>
            <p:ph type="sldImg"/>
          </p:nvPr>
        </p:nvSpPr>
        <p:spPr>
          <a:xfrm>
            <a:off x="381000" y="685800"/>
            <a:ext cx="6096000" cy="3429000"/>
          </a:xfrm>
          <a:prstGeom prst="rect">
            <a:avLst/>
          </a:prstGeom>
        </p:spPr>
        <p:txBody>
          <a:bodyPr/>
          <a:lstStyle/>
          <a:p>
            <a:endParaRPr/>
          </a:p>
        </p:txBody>
      </p:sp>
      <p:sp>
        <p:nvSpPr>
          <p:cNvPr id="1965" name="Shape 1965"/>
          <p:cNvSpPr>
            <a:spLocks noGrp="1"/>
          </p:cNvSpPr>
          <p:nvPr>
            <p:ph type="body" sz="quarter" idx="1"/>
          </p:nvPr>
        </p:nvSpPr>
        <p:spPr>
          <a:prstGeom prst="rect">
            <a:avLst/>
          </a:prstGeom>
        </p:spPr>
        <p:txBody>
          <a:bodyPr/>
          <a:lstStyle/>
          <a:p>
            <a:pPr defTabSz="685800">
              <a:defRPr sz="1400"/>
            </a:pPr>
            <a:endParaRPr dirty="0"/>
          </a:p>
        </p:txBody>
      </p:sp>
    </p:spTree>
    <p:extLst>
      <p:ext uri="{BB962C8B-B14F-4D97-AF65-F5344CB8AC3E}">
        <p14:creationId xmlns:p14="http://schemas.microsoft.com/office/powerpoint/2010/main" val="168958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6" name="Shape 2036"/>
          <p:cNvSpPr>
            <a:spLocks noGrp="1" noRot="1" noChangeAspect="1"/>
          </p:cNvSpPr>
          <p:nvPr>
            <p:ph type="sldImg"/>
          </p:nvPr>
        </p:nvSpPr>
        <p:spPr>
          <a:xfrm>
            <a:off x="381000" y="685800"/>
            <a:ext cx="6096000" cy="3429000"/>
          </a:xfrm>
          <a:prstGeom prst="rect">
            <a:avLst/>
          </a:prstGeom>
        </p:spPr>
        <p:txBody>
          <a:bodyPr/>
          <a:lstStyle/>
          <a:p>
            <a:endParaRPr/>
          </a:p>
        </p:txBody>
      </p:sp>
      <p:sp>
        <p:nvSpPr>
          <p:cNvPr id="2037" name="Shape 2037"/>
          <p:cNvSpPr>
            <a:spLocks noGrp="1"/>
          </p:cNvSpPr>
          <p:nvPr>
            <p:ph type="body" sz="quarter" idx="1"/>
          </p:nvPr>
        </p:nvSpPr>
        <p:spPr>
          <a:prstGeom prst="rect">
            <a:avLst/>
          </a:prstGeom>
        </p:spPr>
        <p:txBody>
          <a:bodyPr/>
          <a:lstStyle/>
          <a:p>
            <a:pPr defTabSz="685800">
              <a:defRPr sz="1400"/>
            </a:pPr>
            <a:r>
              <a:rPr lang="en-US" dirty="0"/>
              <a:t>Connectivity</a:t>
            </a:r>
          </a:p>
          <a:p>
            <a:pPr defTabSz="685800">
              <a:defRPr sz="1400"/>
            </a:pPr>
            <a:endParaRPr lang="en-US" dirty="0"/>
          </a:p>
          <a:p>
            <a:pPr defTabSz="685800">
              <a:defRPr sz="1400"/>
            </a:pPr>
            <a:r>
              <a:rPr lang="en-US" dirty="0"/>
              <a:t>Service Discovery in a Dynamic Environment</a:t>
            </a:r>
          </a:p>
          <a:p>
            <a:pPr defTabSz="685800">
              <a:defRPr sz="1400"/>
            </a:pPr>
            <a:endParaRPr lang="en-US" dirty="0"/>
          </a:p>
          <a:p>
            <a:pPr defTabSz="685800">
              <a:defRPr sz="1400"/>
            </a:pPr>
            <a:r>
              <a:rPr lang="en-US" dirty="0"/>
              <a:t>As nodes come online, Consul is used</a:t>
            </a:r>
          </a:p>
          <a:p>
            <a:pPr defTabSz="685800">
              <a:defRPr sz="1400"/>
            </a:pPr>
            <a:endParaRPr lang="en-US" dirty="0"/>
          </a:p>
          <a:p>
            <a:pPr defTabSz="685800">
              <a:defRPr sz="1400"/>
            </a:pPr>
            <a:r>
              <a:rPr lang="en-US" dirty="0"/>
              <a:t>Connect dynamically and automatically</a:t>
            </a:r>
          </a:p>
          <a:p>
            <a:pPr defTabSz="685800">
              <a:defRPr sz="1400"/>
            </a:pPr>
            <a:endParaRPr lang="en-US" dirty="0"/>
          </a:p>
          <a:p>
            <a:pPr defTabSz="685800">
              <a:defRPr sz="1400"/>
            </a:pPr>
            <a:r>
              <a:rPr lang="en-US" dirty="0"/>
              <a:t>Real time configuration (KV)</a:t>
            </a:r>
          </a:p>
          <a:p>
            <a:pPr defTabSz="685800">
              <a:defRPr sz="1400"/>
            </a:pPr>
            <a:endParaRPr lang="en-US" dirty="0"/>
          </a:p>
        </p:txBody>
      </p:sp>
    </p:spTree>
    <p:extLst>
      <p:ext uri="{BB962C8B-B14F-4D97-AF65-F5344CB8AC3E}">
        <p14:creationId xmlns:p14="http://schemas.microsoft.com/office/powerpoint/2010/main" val="24232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a:spLocks noGrp="1" noRot="1" noChangeAspect="1"/>
          </p:cNvSpPr>
          <p:nvPr>
            <p:ph type="sldImg"/>
          </p:nvPr>
        </p:nvSpPr>
        <p:spPr>
          <a:xfrm>
            <a:off x="381000" y="685800"/>
            <a:ext cx="6096000" cy="3429000"/>
          </a:xfrm>
          <a:prstGeom prst="rect">
            <a:avLst/>
          </a:prstGeom>
        </p:spPr>
        <p:txBody>
          <a:bodyPr/>
          <a:lstStyle/>
          <a:p>
            <a:endParaRPr/>
          </a:p>
        </p:txBody>
      </p:sp>
      <p:sp>
        <p:nvSpPr>
          <p:cNvPr id="2074" name="Shape 2074"/>
          <p:cNvSpPr>
            <a:spLocks noGrp="1"/>
          </p:cNvSpPr>
          <p:nvPr>
            <p:ph type="body" sz="quarter" idx="1"/>
          </p:nvPr>
        </p:nvSpPr>
        <p:spPr>
          <a:prstGeom prst="rect">
            <a:avLst/>
          </a:prstGeom>
        </p:spPr>
        <p:txBody>
          <a:bodyPr/>
          <a:lstStyle/>
          <a:p>
            <a:pPr defTabSz="685800">
              <a:defRPr sz="1400"/>
            </a:pPr>
            <a:r>
              <a:rPr lang="en-US" dirty="0" err="1"/>
              <a:t>Hashicorp</a:t>
            </a:r>
            <a:r>
              <a:rPr lang="en-US" dirty="0"/>
              <a:t> Suite</a:t>
            </a:r>
          </a:p>
          <a:p>
            <a:pPr defTabSz="685800">
              <a:defRPr sz="1400"/>
            </a:pPr>
            <a:endParaRPr lang="en-US" dirty="0"/>
          </a:p>
          <a:p>
            <a:pPr defTabSz="685800">
              <a:defRPr sz="1400"/>
            </a:pPr>
            <a:r>
              <a:rPr lang="en-US" dirty="0"/>
              <a:t>Together they build the idea Mitchell/Armond had how infrastructure should be built.</a:t>
            </a:r>
          </a:p>
          <a:p>
            <a:pPr defTabSz="685800">
              <a:defRPr sz="1400"/>
            </a:pPr>
            <a:endParaRPr lang="en-US" dirty="0"/>
          </a:p>
          <a:p>
            <a:pPr defTabSz="685800">
              <a:defRPr sz="1400"/>
            </a:pPr>
            <a:r>
              <a:rPr lang="en-US" dirty="0"/>
              <a:t>Unix methodology - do one thing, and do it well</a:t>
            </a:r>
          </a:p>
          <a:p>
            <a:pPr defTabSz="685800">
              <a:defRPr sz="1400"/>
            </a:pPr>
            <a:endParaRPr lang="en-US" dirty="0"/>
          </a:p>
          <a:p>
            <a:pPr defTabSz="685800">
              <a:defRPr sz="1400"/>
            </a:pPr>
            <a:r>
              <a:rPr lang="en-US" dirty="0"/>
              <a:t>Independent use.</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391994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Open Source – always be there, no artificial limitations</a:t>
            </a:r>
          </a:p>
          <a:p>
            <a:endParaRPr lang="en-US" dirty="0"/>
          </a:p>
          <a:p>
            <a:r>
              <a:rPr lang="en-US" dirty="0"/>
              <a:t>Enterprise</a:t>
            </a:r>
          </a:p>
          <a:p>
            <a:pPr marL="342900" indent="-342900">
              <a:buFontTx/>
              <a:buChar char="-"/>
            </a:pPr>
            <a:r>
              <a:rPr lang="en-US" dirty="0"/>
              <a:t>Collaboration (RBAC)</a:t>
            </a:r>
          </a:p>
          <a:p>
            <a:pPr marL="342900" indent="-342900">
              <a:buFontTx/>
              <a:buChar char="-"/>
            </a:pPr>
            <a:r>
              <a:rPr lang="en-US" dirty="0"/>
              <a:t>Governance (tagging)</a:t>
            </a:r>
          </a:p>
          <a:p>
            <a:pPr marL="342900" indent="-342900">
              <a:buFontTx/>
              <a:buChar char="-"/>
            </a:pPr>
            <a:endParaRPr lang="en-US" dirty="0"/>
          </a:p>
          <a:p>
            <a:pPr marL="0" indent="0">
              <a:buFontTx/>
              <a:buNone/>
            </a:pPr>
            <a:r>
              <a:rPr lang="en-US" dirty="0"/>
              <a:t>More on this later!</a:t>
            </a:r>
          </a:p>
        </p:txBody>
      </p:sp>
    </p:spTree>
    <p:extLst>
      <p:ext uri="{BB962C8B-B14F-4D97-AF65-F5344CB8AC3E}">
        <p14:creationId xmlns:p14="http://schemas.microsoft.com/office/powerpoint/2010/main" val="2627442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 name="Shape 2169"/>
          <p:cNvSpPr>
            <a:spLocks noGrp="1" noRot="1" noChangeAspect="1"/>
          </p:cNvSpPr>
          <p:nvPr>
            <p:ph type="sldImg"/>
          </p:nvPr>
        </p:nvSpPr>
        <p:spPr>
          <a:xfrm>
            <a:off x="381000" y="685800"/>
            <a:ext cx="6096000" cy="3429000"/>
          </a:xfrm>
          <a:prstGeom prst="rect">
            <a:avLst/>
          </a:prstGeom>
        </p:spPr>
        <p:txBody>
          <a:bodyPr/>
          <a:lstStyle/>
          <a:p>
            <a:endParaRPr/>
          </a:p>
        </p:txBody>
      </p:sp>
      <p:sp>
        <p:nvSpPr>
          <p:cNvPr id="2170" name="Shape 2170"/>
          <p:cNvSpPr>
            <a:spLocks noGrp="1"/>
          </p:cNvSpPr>
          <p:nvPr>
            <p:ph type="body" sz="quarter" idx="1"/>
          </p:nvPr>
        </p:nvSpPr>
        <p:spPr>
          <a:prstGeom prst="rect">
            <a:avLst/>
          </a:prstGeom>
        </p:spPr>
        <p:txBody>
          <a:bodyPr/>
          <a:lstStyle/>
          <a:p>
            <a:pPr defTabSz="685800">
              <a:defRPr sz="1400"/>
            </a:pPr>
            <a:r>
              <a:rPr lang="en-US" dirty="0"/>
              <a:t>Helping individual practitioners succeed</a:t>
            </a:r>
          </a:p>
          <a:p>
            <a:pPr defTabSz="685800">
              <a:defRPr sz="1400"/>
            </a:pPr>
            <a:endParaRPr lang="en-US" dirty="0"/>
          </a:p>
        </p:txBody>
      </p:sp>
    </p:spTree>
    <p:extLst>
      <p:ext uri="{BB962C8B-B14F-4D97-AF65-F5344CB8AC3E}">
        <p14:creationId xmlns:p14="http://schemas.microsoft.com/office/powerpoint/2010/main" val="241931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defTabSz="685800">
              <a:defRPr sz="1400"/>
            </a:pPr>
            <a:r>
              <a:rPr lang="en-US" dirty="0"/>
              <a:t>Founded: As Ops Practitioners moving to the cloud, gaps in provision, secure, run.</a:t>
            </a:r>
          </a:p>
          <a:p>
            <a:pPr defTabSz="685800">
              <a:defRPr sz="1400"/>
            </a:pPr>
            <a:endParaRPr lang="en-US" dirty="0"/>
          </a:p>
          <a:p>
            <a:pPr defTabSz="685800">
              <a:defRPr sz="1400"/>
            </a:pPr>
            <a:r>
              <a:rPr lang="en-US" dirty="0"/>
              <a:t>Mission: Any, could be cloud native, hybrid, </a:t>
            </a:r>
            <a:r>
              <a:rPr lang="en-US" dirty="0" err="1"/>
              <a:t>etc</a:t>
            </a:r>
            <a:r>
              <a:rPr lang="en-US" dirty="0"/>
              <a:t>…</a:t>
            </a:r>
          </a:p>
          <a:p>
            <a:pPr defTabSz="685800">
              <a:defRPr sz="1400"/>
            </a:pPr>
            <a:endParaRPr lang="en-US" dirty="0"/>
          </a:p>
          <a:p>
            <a:pPr defTabSz="685800">
              <a:defRPr sz="1400"/>
            </a:pPr>
            <a:r>
              <a:rPr lang="en-US" dirty="0"/>
              <a:t>How: Open source projects, Enterprise (collaboration and governance)</a:t>
            </a:r>
          </a:p>
          <a:p>
            <a:pPr defTabSz="685800">
              <a:defRPr sz="1400"/>
            </a:pPr>
            <a:endParaRPr lang="en-US" dirty="0"/>
          </a:p>
          <a:p>
            <a:pPr marL="0" marR="0" lvl="0" indent="0" defTabSz="685800" eaLnBrk="1" fontAlgn="auto" latinLnBrk="0" hangingPunct="1">
              <a:lnSpc>
                <a:spcPct val="100000"/>
              </a:lnSpc>
              <a:spcBef>
                <a:spcPts val="0"/>
              </a:spcBef>
              <a:spcAft>
                <a:spcPts val="0"/>
              </a:spcAft>
              <a:buClrTx/>
              <a:buSzTx/>
              <a:buFontTx/>
              <a:buNone/>
              <a:tabLst/>
              <a:defRPr sz="1400"/>
            </a:pPr>
            <a:r>
              <a:rPr lang="en-US" dirty="0"/>
              <a:t>Without tying themselves to a particular platform or technology</a:t>
            </a:r>
          </a:p>
        </p:txBody>
      </p:sp>
    </p:spTree>
    <p:extLst>
      <p:ext uri="{BB962C8B-B14F-4D97-AF65-F5344CB8AC3E}">
        <p14:creationId xmlns:p14="http://schemas.microsoft.com/office/powerpoint/2010/main" val="1148058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 name="Shape 2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241" name="Shape 2241"/>
          <p:cNvSpPr>
            <a:spLocks noGrp="1"/>
          </p:cNvSpPr>
          <p:nvPr>
            <p:ph type="body" sz="quarter" idx="1"/>
          </p:nvPr>
        </p:nvSpPr>
        <p:spPr>
          <a:prstGeom prst="rect">
            <a:avLst/>
          </a:prstGeom>
        </p:spPr>
        <p:txBody>
          <a:bodyPr/>
          <a:lstStyle/>
          <a:p>
            <a:pPr defTabSz="685800">
              <a:defRPr sz="1400"/>
            </a:pPr>
            <a:r>
              <a:rPr lang="en-US" dirty="0"/>
              <a:t>Helping Teams</a:t>
            </a:r>
          </a:p>
          <a:p>
            <a:pPr defTabSz="685800">
              <a:defRPr sz="1400"/>
            </a:pPr>
            <a:endParaRPr lang="en-US" dirty="0"/>
          </a:p>
          <a:p>
            <a:pPr defTabSz="685800">
              <a:defRPr sz="1400"/>
            </a:pPr>
            <a:r>
              <a:rPr lang="en-US" dirty="0"/>
              <a:t>Building on OSS</a:t>
            </a:r>
          </a:p>
          <a:p>
            <a:pPr defTabSz="685800">
              <a:defRPr sz="1400"/>
            </a:pPr>
            <a:endParaRPr dirty="0"/>
          </a:p>
        </p:txBody>
      </p:sp>
    </p:spTree>
    <p:extLst>
      <p:ext uri="{BB962C8B-B14F-4D97-AF65-F5344CB8AC3E}">
        <p14:creationId xmlns:p14="http://schemas.microsoft.com/office/powerpoint/2010/main" val="344451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marL="0" indent="0">
              <a:buSzPct val="100000"/>
              <a:buNone/>
              <a:defRPr sz="1400"/>
            </a:pPr>
            <a:r>
              <a:rPr lang="en-US" dirty="0"/>
              <a:t>Safely Manage Infrastructure</a:t>
            </a:r>
          </a:p>
          <a:p>
            <a:pPr marL="0" indent="0">
              <a:buSzPct val="100000"/>
              <a:buNone/>
              <a:defRPr sz="1400"/>
            </a:pPr>
            <a:endParaRPr lang="en-US" dirty="0"/>
          </a:p>
          <a:p>
            <a:pPr marL="0" indent="0">
              <a:buSzPct val="100000"/>
              <a:buNone/>
              <a:defRPr sz="1400"/>
            </a:pPr>
            <a:r>
              <a:rPr lang="en-US" dirty="0"/>
              <a:t>Core and Provider(s) (extensible)</a:t>
            </a:r>
          </a:p>
          <a:p>
            <a:pPr marL="0" indent="0">
              <a:buSzPct val="100000"/>
              <a:buNone/>
              <a:defRPr sz="1400"/>
            </a:pPr>
            <a:endParaRPr lang="en-US" dirty="0"/>
          </a:p>
          <a:p>
            <a:pPr marL="0" indent="0">
              <a:buSzPct val="100000"/>
              <a:buNone/>
              <a:defRPr sz="1400"/>
            </a:pPr>
            <a:r>
              <a:rPr lang="en-US" dirty="0"/>
              <a:t>Plan – verification phase</a:t>
            </a:r>
          </a:p>
          <a:p>
            <a:pPr marL="285750" indent="-285750">
              <a:buSzPct val="100000"/>
              <a:buFontTx/>
              <a:buChar char="-"/>
              <a:defRPr sz="1400"/>
            </a:pPr>
            <a:r>
              <a:rPr lang="en-US" dirty="0"/>
              <a:t>Differences</a:t>
            </a:r>
          </a:p>
          <a:p>
            <a:pPr marL="285750" indent="-285750">
              <a:buSzPct val="100000"/>
              <a:buFontTx/>
              <a:buChar char="-"/>
              <a:defRPr sz="1400"/>
            </a:pPr>
            <a:r>
              <a:rPr lang="en-US" dirty="0"/>
              <a:t>Dependencies</a:t>
            </a:r>
          </a:p>
          <a:p>
            <a:pPr marL="0" indent="0">
              <a:buSzPct val="100000"/>
              <a:buNone/>
              <a:defRPr sz="1400"/>
            </a:pPr>
            <a:endParaRPr lang="en-US" dirty="0"/>
          </a:p>
          <a:p>
            <a:pPr marL="0" indent="0">
              <a:buSzPct val="100000"/>
              <a:buNone/>
              <a:defRPr sz="1400"/>
            </a:pPr>
            <a:r>
              <a:rPr lang="en-US" dirty="0"/>
              <a:t>Apply – execution phase</a:t>
            </a:r>
          </a:p>
          <a:p>
            <a:pPr marL="285750" indent="-285750">
              <a:buSzPct val="100000"/>
              <a:buFontTx/>
              <a:buChar char="-"/>
              <a:defRPr sz="1400"/>
            </a:pPr>
            <a:r>
              <a:rPr lang="en-US" dirty="0"/>
              <a:t>Makes changes</a:t>
            </a:r>
          </a:p>
          <a:p>
            <a:pPr marL="285750" indent="-285750">
              <a:buSzPct val="100000"/>
              <a:buFontTx/>
              <a:buChar char="-"/>
              <a:defRPr sz="1400"/>
            </a:pPr>
            <a:endParaRPr lang="en-US" dirty="0"/>
          </a:p>
          <a:p>
            <a:pPr>
              <a:defRPr sz="1400"/>
            </a:pPr>
            <a:r>
              <a:rPr lang="en-US" dirty="0"/>
              <a:t>One workflow, two steps, any infrastructure. </a:t>
            </a:r>
          </a:p>
          <a:p>
            <a:pPr>
              <a:defRPr sz="1400"/>
            </a:pPr>
            <a:endParaRPr dirty="0"/>
          </a:p>
        </p:txBody>
      </p:sp>
    </p:spTree>
    <p:extLst>
      <p:ext uri="{BB962C8B-B14F-4D97-AF65-F5344CB8AC3E}">
        <p14:creationId xmlns:p14="http://schemas.microsoft.com/office/powerpoint/2010/main" val="1051711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Input - Terraform Configuration</a:t>
            </a:r>
          </a:p>
          <a:p>
            <a:pPr>
              <a:defRPr sz="1400"/>
            </a:pPr>
            <a:endParaRPr lang="en-US" dirty="0"/>
          </a:p>
          <a:p>
            <a:pPr>
              <a:defRPr sz="1400"/>
            </a:pPr>
            <a:r>
              <a:rPr lang="en-US" dirty="0"/>
              <a:t>Holistic config or module (reuse)</a:t>
            </a:r>
          </a:p>
          <a:p>
            <a:pPr>
              <a:defRPr sz="1400"/>
            </a:pPr>
            <a:endParaRPr lang="en-US" dirty="0"/>
          </a:p>
          <a:p>
            <a:pPr>
              <a:defRPr sz="1400"/>
            </a:pPr>
            <a:r>
              <a:rPr lang="en-US" dirty="0"/>
              <a:t>Public module registry, free to use/submit</a:t>
            </a:r>
          </a:p>
          <a:p>
            <a:pPr>
              <a:defRPr sz="1400"/>
            </a:pPr>
            <a:endParaRPr lang="en-US" dirty="0"/>
          </a:p>
        </p:txBody>
      </p:sp>
    </p:spTree>
    <p:extLst>
      <p:ext uri="{BB962C8B-B14F-4D97-AF65-F5344CB8AC3E}">
        <p14:creationId xmlns:p14="http://schemas.microsoft.com/office/powerpoint/2010/main" val="1311890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Publish modules</a:t>
            </a:r>
          </a:p>
          <a:p>
            <a:endParaRPr lang="en-US" dirty="0"/>
          </a:p>
          <a:p>
            <a:r>
              <a:rPr lang="en-US" dirty="0"/>
              <a:t>Reusable blocks of code</a:t>
            </a:r>
          </a:p>
          <a:p>
            <a:endParaRPr lang="en-US" dirty="0"/>
          </a:p>
          <a:p>
            <a:r>
              <a:rPr lang="en-US" dirty="0"/>
              <a:t>Terraform Enterprise – offers Private Module Registry</a:t>
            </a:r>
          </a:p>
          <a:p>
            <a:endParaRPr lang="en-US" dirty="0"/>
          </a:p>
        </p:txBody>
      </p:sp>
    </p:spTree>
    <p:extLst>
      <p:ext uri="{BB962C8B-B14F-4D97-AF65-F5344CB8AC3E}">
        <p14:creationId xmlns:p14="http://schemas.microsoft.com/office/powerpoint/2010/main" val="4200510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r>
              <a:rPr lang="en-US" dirty="0"/>
              <a:t>Extensible Providers</a:t>
            </a:r>
          </a:p>
          <a:p>
            <a:endParaRPr lang="en-US" dirty="0"/>
          </a:p>
          <a:p>
            <a:r>
              <a:rPr lang="en-US" dirty="0"/>
              <a:t>Over 70</a:t>
            </a:r>
          </a:p>
          <a:p>
            <a:endParaRPr lang="en-US" dirty="0"/>
          </a:p>
          <a:p>
            <a:endParaRPr lang="en-US" dirty="0"/>
          </a:p>
          <a:p>
            <a:endParaRPr dirty="0"/>
          </a:p>
        </p:txBody>
      </p:sp>
    </p:spTree>
    <p:extLst>
      <p:ext uri="{BB962C8B-B14F-4D97-AF65-F5344CB8AC3E}">
        <p14:creationId xmlns:p14="http://schemas.microsoft.com/office/powerpoint/2010/main" val="2524653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Shape 1056"/>
          <p:cNvSpPr>
            <a:spLocks noGrp="1" noRot="1" noChangeAspect="1"/>
          </p:cNvSpPr>
          <p:nvPr>
            <p:ph type="sldImg"/>
          </p:nvPr>
        </p:nvSpPr>
        <p:spPr>
          <a:xfrm>
            <a:off x="381000" y="685800"/>
            <a:ext cx="6096000" cy="3429000"/>
          </a:xfrm>
          <a:prstGeom prst="rect">
            <a:avLst/>
          </a:prstGeom>
        </p:spPr>
        <p:txBody>
          <a:bodyPr/>
          <a:lstStyle/>
          <a:p>
            <a:endParaRPr/>
          </a:p>
        </p:txBody>
      </p:sp>
      <p:sp>
        <p:nvSpPr>
          <p:cNvPr id="1057" name="Shape 1057"/>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dirty="0"/>
              <a:t>Cloud providers: AWS, Azure, GCP, Alibaba, Oracle, IBM, and more </a:t>
            </a:r>
            <a:endParaRPr lang="en-US" dirty="0"/>
          </a:p>
          <a:p>
            <a:pPr defTabSz="685800">
              <a:defRPr sz="1400"/>
            </a:pPr>
            <a:endParaRPr dirty="0"/>
          </a:p>
        </p:txBody>
      </p:sp>
    </p:spTree>
    <p:extLst>
      <p:ext uri="{BB962C8B-B14F-4D97-AF65-F5344CB8AC3E}">
        <p14:creationId xmlns:p14="http://schemas.microsoft.com/office/powerpoint/2010/main" val="253304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 name="Shape 1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3" name="Shape 1133"/>
          <p:cNvSpPr>
            <a:spLocks noGrp="1"/>
          </p:cNvSpPr>
          <p:nvPr>
            <p:ph type="body" sz="quarter" idx="1"/>
          </p:nvPr>
        </p:nvSpPr>
        <p:spPr>
          <a:prstGeom prst="rect">
            <a:avLst/>
          </a:prstGeom>
        </p:spPr>
        <p:txBody>
          <a:bodyPr/>
          <a:lstStyle/>
          <a:p>
            <a:pPr defTabSz="685800">
              <a:defRPr sz="1400"/>
            </a:pPr>
            <a:endParaRPr lang="en-US" dirty="0"/>
          </a:p>
          <a:p>
            <a:pPr defTabSz="685800">
              <a:defRPr sz="1400"/>
            </a:pPr>
            <a:r>
              <a:rPr lang="en-US" dirty="0"/>
              <a:t>Other ISVs providers: </a:t>
            </a:r>
            <a:r>
              <a:rPr lang="en-US" dirty="0" err="1"/>
              <a:t>DNSimple</a:t>
            </a:r>
            <a:r>
              <a:rPr lang="en-US" dirty="0"/>
              <a:t>, Datadog, Consul, GitHub,  Fastly, and more</a:t>
            </a:r>
          </a:p>
        </p:txBody>
      </p:sp>
    </p:spTree>
    <p:extLst>
      <p:ext uri="{BB962C8B-B14F-4D97-AF65-F5344CB8AC3E}">
        <p14:creationId xmlns:p14="http://schemas.microsoft.com/office/powerpoint/2010/main" val="382153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Shape 1928"/>
          <p:cNvSpPr>
            <a:spLocks noGrp="1" noRot="1" noChangeAspect="1"/>
          </p:cNvSpPr>
          <p:nvPr>
            <p:ph type="sldImg"/>
          </p:nvPr>
        </p:nvSpPr>
        <p:spPr>
          <a:xfrm>
            <a:off x="381000" y="685800"/>
            <a:ext cx="6096000" cy="3429000"/>
          </a:xfrm>
          <a:prstGeom prst="rect">
            <a:avLst/>
          </a:prstGeom>
        </p:spPr>
        <p:txBody>
          <a:bodyPr/>
          <a:lstStyle/>
          <a:p>
            <a:endParaRPr/>
          </a:p>
        </p:txBody>
      </p:sp>
      <p:sp>
        <p:nvSpPr>
          <p:cNvPr id="1929" name="Shape 1929"/>
          <p:cNvSpPr>
            <a:spLocks noGrp="1"/>
          </p:cNvSpPr>
          <p:nvPr>
            <p:ph type="body" sz="quarter" idx="1"/>
          </p:nvPr>
        </p:nvSpPr>
        <p:spPr>
          <a:prstGeom prst="rect">
            <a:avLst/>
          </a:prstGeom>
        </p:spPr>
        <p:txBody>
          <a:bodyPr/>
          <a:lstStyle/>
          <a:p>
            <a:pPr marL="0" indent="0">
              <a:buSzPct val="100000"/>
              <a:buNone/>
              <a:defRPr sz="1400"/>
            </a:pPr>
            <a:endParaRPr lang="en-US" dirty="0"/>
          </a:p>
          <a:p>
            <a:pPr marL="0" indent="0">
              <a:buSzPct val="100000"/>
              <a:buNone/>
              <a:defRPr sz="1400"/>
            </a:pPr>
            <a:r>
              <a:rPr lang="en-US" dirty="0"/>
              <a:t>Partnerships</a:t>
            </a:r>
          </a:p>
          <a:p>
            <a:pPr marL="0" indent="0">
              <a:buSzPct val="100000"/>
              <a:buNone/>
              <a:defRPr sz="1400"/>
            </a:pPr>
            <a:endParaRPr lang="en-US" dirty="0"/>
          </a:p>
          <a:p>
            <a:pPr marL="0" indent="0">
              <a:buSzPct val="100000"/>
              <a:buNone/>
              <a:defRPr sz="1400"/>
            </a:pPr>
            <a:r>
              <a:rPr lang="en-US" dirty="0"/>
              <a:t>VCS support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noRot="1" noChangeAspect="1"/>
          </p:cNvSpPr>
          <p:nvPr>
            <p:ph type="sldImg"/>
          </p:nvPr>
        </p:nvSpPr>
        <p:spPr>
          <a:xfrm>
            <a:off x="381000" y="685800"/>
            <a:ext cx="6096000" cy="3429000"/>
          </a:xfrm>
          <a:prstGeom prst="rect">
            <a:avLst/>
          </a:prstGeom>
        </p:spPr>
        <p:txBody>
          <a:bodyPr/>
          <a:lstStyle/>
          <a:p>
            <a:endParaRPr/>
          </a:p>
        </p:txBody>
      </p:sp>
      <p:sp>
        <p:nvSpPr>
          <p:cNvPr id="1212" name="Shape 1212"/>
          <p:cNvSpPr>
            <a:spLocks noGrp="1"/>
          </p:cNvSpPr>
          <p:nvPr>
            <p:ph type="body" sz="quarter" idx="1"/>
          </p:nvPr>
        </p:nvSpPr>
        <p:spPr>
          <a:prstGeom prst="rect">
            <a:avLst/>
          </a:prstGeom>
        </p:spPr>
        <p:txBody>
          <a:bodyPr/>
          <a:lstStyle/>
          <a:p>
            <a:r>
              <a:rPr lang="en-US" dirty="0"/>
              <a:t>Today we will look at Azure</a:t>
            </a:r>
          </a:p>
          <a:p>
            <a:endParaRPr dirty="0"/>
          </a:p>
        </p:txBody>
      </p:sp>
    </p:spTree>
    <p:extLst>
      <p:ext uri="{BB962C8B-B14F-4D97-AF65-F5344CB8AC3E}">
        <p14:creationId xmlns:p14="http://schemas.microsoft.com/office/powerpoint/2010/main" val="699314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 name="Shape 1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168" name="Shape 1168"/>
          <p:cNvSpPr>
            <a:spLocks noGrp="1"/>
          </p:cNvSpPr>
          <p:nvPr>
            <p:ph type="body" sz="quarter" idx="1"/>
          </p:nvPr>
        </p:nvSpPr>
        <p:spPr>
          <a:prstGeom prst="rect">
            <a:avLst/>
          </a:prstGeom>
        </p:spPr>
        <p:txBody>
          <a:bodyPr/>
          <a:lstStyle/>
          <a:p>
            <a:r>
              <a:rPr dirty="0"/>
              <a:t>- Consistent workflow for every provider</a:t>
            </a:r>
          </a:p>
          <a:p>
            <a:r>
              <a:rPr dirty="0"/>
              <a:t>- Codify resource in a Terraform configuration</a:t>
            </a:r>
          </a:p>
          <a:p>
            <a:r>
              <a:rPr dirty="0"/>
              <a:t>- Producer &amp; consumer model</a:t>
            </a:r>
          </a:p>
          <a:p>
            <a:r>
              <a:rPr dirty="0"/>
              <a:t>Operators produce infrastructure configurations</a:t>
            </a:r>
          </a:p>
          <a:p>
            <a:r>
              <a:rPr dirty="0"/>
              <a:t>Developers consume infrastructure configurations</a:t>
            </a:r>
          </a:p>
        </p:txBody>
      </p:sp>
    </p:spTree>
    <p:extLst>
      <p:ext uri="{BB962C8B-B14F-4D97-AF65-F5344CB8AC3E}">
        <p14:creationId xmlns:p14="http://schemas.microsoft.com/office/powerpoint/2010/main" val="4161015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xfrm>
            <a:off x="381000" y="685800"/>
            <a:ext cx="6096000" cy="3429000"/>
          </a:xfrm>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pPr defTabSz="685800">
              <a:defRPr sz="1400"/>
            </a:pPr>
            <a:r>
              <a:rPr lang="en-US" dirty="0"/>
              <a:t>Journey to the cloud</a:t>
            </a:r>
          </a:p>
          <a:p>
            <a:pPr defTabSz="685800">
              <a:defRPr sz="1400"/>
            </a:pPr>
            <a:endParaRPr lang="en-US" dirty="0"/>
          </a:p>
          <a:p>
            <a:pPr defTabSz="685800">
              <a:defRPr sz="1400"/>
            </a:pPr>
            <a:r>
              <a:rPr lang="en-US" dirty="0"/>
              <a:t>Traditional Datacenter:</a:t>
            </a:r>
          </a:p>
          <a:p>
            <a:pPr marL="285750" indent="-285750" defTabSz="685800">
              <a:buFontTx/>
              <a:buChar char="-"/>
              <a:defRPr sz="1400"/>
            </a:pPr>
            <a:r>
              <a:rPr lang="en-US" dirty="0"/>
              <a:t>Infrastructure</a:t>
            </a:r>
          </a:p>
          <a:p>
            <a:pPr marL="285750" indent="-285750" defTabSz="685800">
              <a:buFontTx/>
              <a:buChar char="-"/>
              <a:defRPr sz="1400"/>
            </a:pPr>
            <a:r>
              <a:rPr lang="en-US" dirty="0"/>
              <a:t>Applications</a:t>
            </a:r>
          </a:p>
          <a:p>
            <a:pPr marL="285750" indent="-285750" defTabSz="685800">
              <a:buFontTx/>
              <a:buChar char="-"/>
              <a:defRPr sz="1400"/>
            </a:pPr>
            <a:r>
              <a:rPr lang="en-US" dirty="0"/>
              <a:t>Security around perimeter</a:t>
            </a:r>
          </a:p>
          <a:p>
            <a:pPr defTabSz="685800">
              <a:defRPr sz="1400"/>
            </a:pPr>
            <a:endParaRPr lang="en-US" dirty="0"/>
          </a:p>
          <a:p>
            <a:pPr defTabSz="685800">
              <a:defRPr sz="1400"/>
            </a:pPr>
            <a:r>
              <a:rPr lang="en-US" dirty="0"/>
              <a:t>Straightforward approach. </a:t>
            </a:r>
          </a:p>
          <a:p>
            <a:pPr defTabSz="685800">
              <a:defRPr sz="1400"/>
            </a:pPr>
            <a:br>
              <a:rPr lang="en-US" dirty="0"/>
            </a:br>
            <a:r>
              <a:rPr lang="en-US" dirty="0"/>
              <a:t>Scaling up by adding more compute/memory.</a:t>
            </a:r>
          </a:p>
          <a:p>
            <a:pPr defTabSz="685800">
              <a:defRPr sz="1400"/>
            </a:pPr>
            <a:endParaRPr lang="en-US" dirty="0"/>
          </a:p>
        </p:txBody>
      </p:sp>
    </p:spTree>
    <p:extLst>
      <p:ext uri="{BB962C8B-B14F-4D97-AF65-F5344CB8AC3E}">
        <p14:creationId xmlns:p14="http://schemas.microsoft.com/office/powerpoint/2010/main" val="211429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Shape 1283"/>
          <p:cNvSpPr>
            <a:spLocks noGrp="1" noRot="1" noChangeAspect="1"/>
          </p:cNvSpPr>
          <p:nvPr>
            <p:ph type="sldImg"/>
          </p:nvPr>
        </p:nvSpPr>
        <p:spPr>
          <a:xfrm>
            <a:off x="381000" y="685800"/>
            <a:ext cx="6096000" cy="3429000"/>
          </a:xfrm>
          <a:prstGeom prst="rect">
            <a:avLst/>
          </a:prstGeom>
        </p:spPr>
        <p:txBody>
          <a:bodyPr/>
          <a:lstStyle/>
          <a:p>
            <a:endParaRPr/>
          </a:p>
        </p:txBody>
      </p:sp>
      <p:sp>
        <p:nvSpPr>
          <p:cNvPr id="1284" name="Shape 1284"/>
          <p:cNvSpPr>
            <a:spLocks noGrp="1"/>
          </p:cNvSpPr>
          <p:nvPr>
            <p:ph type="body" sz="quarter" idx="1"/>
          </p:nvPr>
        </p:nvSpPr>
        <p:spPr>
          <a:prstGeom prst="rect">
            <a:avLst/>
          </a:prstGeom>
        </p:spPr>
        <p:txBody>
          <a:bodyPr/>
          <a:lstStyle/>
          <a:p>
            <a:r>
              <a:t>- Consistent workflow for every provider</a:t>
            </a:r>
          </a:p>
          <a:p>
            <a:r>
              <a:t>- Codify resource in a Terraform configuration</a:t>
            </a:r>
          </a:p>
          <a:p>
            <a:r>
              <a:t>- Producer &amp; consumer model</a:t>
            </a:r>
          </a:p>
          <a:p>
            <a:r>
              <a:t>Operators produce infrastructure configurations</a:t>
            </a:r>
          </a:p>
          <a:p>
            <a:r>
              <a:t>Developers consume infrastructure configurations</a:t>
            </a:r>
          </a:p>
        </p:txBody>
      </p:sp>
    </p:spTree>
    <p:extLst>
      <p:ext uri="{BB962C8B-B14F-4D97-AF65-F5344CB8AC3E}">
        <p14:creationId xmlns:p14="http://schemas.microsoft.com/office/powerpoint/2010/main" val="1880429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be using this throughout the day</a:t>
            </a:r>
          </a:p>
          <a:p>
            <a:endParaRPr lang="en-US" dirty="0"/>
          </a:p>
        </p:txBody>
      </p:sp>
    </p:spTree>
    <p:extLst>
      <p:ext uri="{BB962C8B-B14F-4D97-AF65-F5344CB8AC3E}">
        <p14:creationId xmlns:p14="http://schemas.microsoft.com/office/powerpoint/2010/main" val="413684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Every Tenant can have multiple subscriptions (but a sub can only be in a single tenant)</a:t>
            </a:r>
          </a:p>
          <a:p>
            <a:endParaRPr lang="en-US" dirty="0"/>
          </a:p>
          <a:p>
            <a:r>
              <a:rPr lang="en-US" dirty="0"/>
              <a:t>Each Subscription can have multiple resource groups (but a RG can only be in a single sub)</a:t>
            </a:r>
          </a:p>
          <a:p>
            <a:endParaRPr lang="en-US" dirty="0"/>
          </a:p>
          <a:p>
            <a:r>
              <a:rPr lang="en-US" dirty="0"/>
              <a:t>Each resource can have multiple resources (but a resource can only be in a single RG)</a:t>
            </a:r>
          </a:p>
          <a:p>
            <a:endParaRPr lang="en-US" dirty="0"/>
          </a:p>
          <a:p>
            <a:r>
              <a:rPr lang="en-US" dirty="0"/>
              <a:t>Mention Location/Regions</a:t>
            </a:r>
          </a:p>
        </p:txBody>
      </p:sp>
    </p:spTree>
    <p:extLst>
      <p:ext uri="{BB962C8B-B14F-4D97-AF65-F5344CB8AC3E}">
        <p14:creationId xmlns:p14="http://schemas.microsoft.com/office/powerpoint/2010/main" val="3151774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218704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1152199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a:p>
            <a:r>
              <a:rPr lang="en-US" b="1" dirty="0"/>
              <a:t>resource group</a:t>
            </a:r>
            <a:r>
              <a:rPr lang="en-US" dirty="0"/>
              <a:t> </a:t>
            </a:r>
          </a:p>
          <a:p>
            <a:r>
              <a:rPr lang="en-US" dirty="0"/>
              <a:t>   A container that holds related resources for an Azure solution. The resource group can include all the resources for the solution, or only those resources that you want to manage as a group. </a:t>
            </a:r>
          </a:p>
          <a:p>
            <a:pPr marL="0" marR="0" lvl="0" indent="0" defTabSz="1828800" eaLnBrk="1" fontAlgn="auto" latinLnBrk="0" hangingPunct="1">
              <a:lnSpc>
                <a:spcPct val="100000"/>
              </a:lnSpc>
              <a:spcBef>
                <a:spcPts val="0"/>
              </a:spcBef>
              <a:spcAft>
                <a:spcPts val="0"/>
              </a:spcAft>
              <a:buClrTx/>
              <a:buSzTx/>
              <a:buFontTx/>
              <a:buNone/>
              <a:tabLst/>
              <a:defRPr/>
            </a:pPr>
            <a:r>
              <a:rPr lang="en-US" b="1" dirty="0"/>
              <a:t>  </a:t>
            </a:r>
            <a:r>
              <a:rPr lang="en-US" dirty="0"/>
              <a:t>You can deploy, update, or delete all the resources for your solution in a single, coordinated operation.</a:t>
            </a:r>
          </a:p>
          <a:p>
            <a:endParaRPr lang="en-US" b="1" dirty="0"/>
          </a:p>
          <a:p>
            <a:r>
              <a:rPr lang="en-US" b="1" dirty="0"/>
              <a:t>resource provider</a:t>
            </a:r>
            <a:r>
              <a:rPr lang="en-US" dirty="0"/>
              <a:t> </a:t>
            </a:r>
          </a:p>
          <a:p>
            <a:r>
              <a:rPr lang="en-US" dirty="0"/>
              <a:t>  A service that supplies the resources you can deploy and manage through Resource Manager. </a:t>
            </a:r>
          </a:p>
          <a:p>
            <a:r>
              <a:rPr lang="en-US" dirty="0"/>
              <a:t>  Each resource provider offers operations for working with the resources that are deployed. </a:t>
            </a:r>
          </a:p>
          <a:p>
            <a:r>
              <a:rPr lang="en-US" dirty="0"/>
              <a:t>  Some common resource providers are </a:t>
            </a:r>
            <a:r>
              <a:rPr lang="en-US" dirty="0" err="1"/>
              <a:t>Microsoft.Compute</a:t>
            </a:r>
            <a:r>
              <a:rPr lang="en-US" dirty="0"/>
              <a:t>, which supplies the virtual machine resource, </a:t>
            </a:r>
            <a:r>
              <a:rPr lang="en-US" dirty="0" err="1"/>
              <a:t>Microsoft.Storage</a:t>
            </a:r>
            <a:r>
              <a:rPr lang="en-US" dirty="0"/>
              <a:t>, which supplies the storage account resource, and </a:t>
            </a:r>
            <a:r>
              <a:rPr lang="en-US" dirty="0" err="1"/>
              <a:t>Microsoft.Web</a:t>
            </a:r>
            <a:r>
              <a:rPr lang="en-US" dirty="0"/>
              <a:t>, which supplies resources related to web apps. See </a:t>
            </a:r>
            <a:r>
              <a:rPr lang="en-US" dirty="0">
                <a:hlinkClick r:id="rId3"/>
              </a:rPr>
              <a:t>Resource providers</a:t>
            </a:r>
            <a:r>
              <a:rPr lang="en-US" dirty="0"/>
              <a:t>.</a:t>
            </a:r>
          </a:p>
          <a:p>
            <a:endParaRPr lang="en-US" dirty="0"/>
          </a:p>
        </p:txBody>
      </p:sp>
    </p:spTree>
    <p:extLst>
      <p:ext uri="{BB962C8B-B14F-4D97-AF65-F5344CB8AC3E}">
        <p14:creationId xmlns:p14="http://schemas.microsoft.com/office/powerpoint/2010/main" val="684247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icons to this slide to drive the point</a:t>
            </a:r>
          </a:p>
          <a:p>
            <a:endParaRPr lang="en-US" dirty="0"/>
          </a:p>
          <a:p>
            <a:r>
              <a:rPr lang="en-US" dirty="0"/>
              <a:t>RG with a </a:t>
            </a:r>
            <a:r>
              <a:rPr lang="en-US" dirty="0" err="1"/>
              <a:t>Vnet</a:t>
            </a:r>
            <a:r>
              <a:rPr lang="en-US" dirty="0"/>
              <a:t>/Subnet, few NICs, few VMS</a:t>
            </a:r>
            <a:br>
              <a:rPr lang="en-US" dirty="0"/>
            </a:br>
            <a:r>
              <a:rPr lang="en-US" dirty="0"/>
              <a:t>Could show a Load Balance, NSG, </a:t>
            </a:r>
            <a:r>
              <a:rPr lang="en-US" dirty="0" err="1"/>
              <a:t>etc</a:t>
            </a:r>
            <a:r>
              <a:rPr lang="en-US" dirty="0"/>
              <a:t>…</a:t>
            </a:r>
          </a:p>
        </p:txBody>
      </p:sp>
    </p:spTree>
    <p:extLst>
      <p:ext uri="{BB962C8B-B14F-4D97-AF65-F5344CB8AC3E}">
        <p14:creationId xmlns:p14="http://schemas.microsoft.com/office/powerpoint/2010/main" val="12078346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When you create anything in the Portal, it is creating an ARM Template and submitting that to a deployment.</a:t>
            </a:r>
          </a:p>
          <a:p>
            <a:endParaRPr lang="en-US" dirty="0"/>
          </a:p>
          <a:p>
            <a:r>
              <a:rPr lang="en-US" dirty="0"/>
              <a:t>Azure Deployment Model</a:t>
            </a:r>
          </a:p>
          <a:p>
            <a:endParaRPr lang="en-US" dirty="0"/>
          </a:p>
          <a:p>
            <a:endParaRPr lang="en-US" dirty="0"/>
          </a:p>
        </p:txBody>
      </p:sp>
    </p:spTree>
    <p:extLst>
      <p:ext uri="{BB962C8B-B14F-4D97-AF65-F5344CB8AC3E}">
        <p14:creationId xmlns:p14="http://schemas.microsoft.com/office/powerpoint/2010/main" val="2608918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p:txBody>
      </p:sp>
    </p:spTree>
    <p:extLst>
      <p:ext uri="{BB962C8B-B14F-4D97-AF65-F5344CB8AC3E}">
        <p14:creationId xmlns:p14="http://schemas.microsoft.com/office/powerpoint/2010/main" val="2772277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other and overlapping tools out there.</a:t>
            </a:r>
          </a:p>
          <a:p>
            <a:endParaRPr lang="en-US" dirty="0"/>
          </a:p>
          <a:p>
            <a:r>
              <a:rPr lang="en-US" dirty="0"/>
              <a:t>Most tools combine plan and execution</a:t>
            </a:r>
          </a:p>
          <a:p>
            <a:endParaRPr lang="en-US" dirty="0"/>
          </a:p>
          <a:p>
            <a:r>
              <a:rPr lang="en-US" dirty="0"/>
              <a:t>One tool that can deploy to multiple platforms</a:t>
            </a:r>
          </a:p>
          <a:p>
            <a:endParaRPr lang="en-US" dirty="0"/>
          </a:p>
          <a:p>
            <a:r>
              <a:rPr lang="en-US" dirty="0"/>
              <a:t>Can represent infra and CDN or DNS services, </a:t>
            </a:r>
            <a:r>
              <a:rPr lang="en-US" dirty="0" err="1"/>
              <a:t>etc</a:t>
            </a:r>
            <a:r>
              <a:rPr lang="en-US" dirty="0"/>
              <a:t>…</a:t>
            </a:r>
          </a:p>
          <a:p>
            <a:endParaRPr lang="en-US" dirty="0"/>
          </a:p>
          <a:p>
            <a:r>
              <a:rPr lang="en-US" dirty="0"/>
              <a:t>MICROSOFT!</a:t>
            </a:r>
          </a:p>
          <a:p>
            <a:endParaRPr lang="en-US" dirty="0"/>
          </a:p>
        </p:txBody>
      </p:sp>
    </p:spTree>
    <p:extLst>
      <p:ext uri="{BB962C8B-B14F-4D97-AF65-F5344CB8AC3E}">
        <p14:creationId xmlns:p14="http://schemas.microsoft.com/office/powerpoint/2010/main" val="419815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noRot="1" noChangeAspect="1"/>
          </p:cNvSpPr>
          <p:nvPr>
            <p:ph type="sldImg"/>
          </p:nvPr>
        </p:nvSpPr>
        <p:spPr>
          <a:xfrm>
            <a:off x="381000" y="685800"/>
            <a:ext cx="6096000" cy="3429000"/>
          </a:xfrm>
          <a:prstGeom prst="rect">
            <a:avLst/>
          </a:prstGeom>
        </p:spPr>
        <p:txBody>
          <a:bodyPr/>
          <a:lstStyle/>
          <a:p>
            <a:endParaRPr/>
          </a:p>
        </p:txBody>
      </p:sp>
      <p:sp>
        <p:nvSpPr>
          <p:cNvPr id="803" name="Shape 803"/>
          <p:cNvSpPr>
            <a:spLocks noGrp="1"/>
          </p:cNvSpPr>
          <p:nvPr>
            <p:ph type="body" sz="quarter" idx="1"/>
          </p:nvPr>
        </p:nvSpPr>
        <p:spPr>
          <a:prstGeom prst="rect">
            <a:avLst/>
          </a:prstGeom>
        </p:spPr>
        <p:txBody>
          <a:bodyPr/>
          <a:lstStyle/>
          <a:p>
            <a:pPr defTabSz="685800">
              <a:defRPr sz="1400"/>
            </a:pPr>
            <a:r>
              <a:rPr lang="en-US" dirty="0"/>
              <a:t>Move to single cloud</a:t>
            </a:r>
          </a:p>
          <a:p>
            <a:pPr defTabSz="685800">
              <a:defRPr sz="1400"/>
            </a:pPr>
            <a:endParaRPr lang="en-US" dirty="0"/>
          </a:p>
          <a:p>
            <a:pPr defTabSz="685800">
              <a:defRPr sz="1400"/>
            </a:pPr>
            <a:r>
              <a:rPr lang="en-US" dirty="0"/>
              <a:t>IaaS</a:t>
            </a:r>
          </a:p>
          <a:p>
            <a:pPr defTabSz="685800">
              <a:defRPr sz="1400"/>
            </a:pPr>
            <a:endParaRPr lang="en-US" dirty="0"/>
          </a:p>
          <a:p>
            <a:pPr defTabSz="685800">
              <a:defRPr sz="1400"/>
            </a:pPr>
            <a:r>
              <a:rPr lang="en-US" dirty="0"/>
              <a:t>PaaS offerings</a:t>
            </a:r>
          </a:p>
          <a:p>
            <a:pPr defTabSz="685800">
              <a:defRPr sz="1400"/>
            </a:pPr>
            <a:endParaRPr lang="en-US" dirty="0"/>
          </a:p>
          <a:p>
            <a:pPr defTabSz="685800">
              <a:defRPr sz="1400"/>
            </a:pPr>
            <a:r>
              <a:rPr lang="en-US" dirty="0"/>
              <a:t>Replication</a:t>
            </a:r>
            <a:endParaRPr dirty="0"/>
          </a:p>
        </p:txBody>
      </p:sp>
    </p:spTree>
    <p:extLst>
      <p:ext uri="{BB962C8B-B14F-4D97-AF65-F5344CB8AC3E}">
        <p14:creationId xmlns:p14="http://schemas.microsoft.com/office/powerpoint/2010/main" val="3918798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2017, </a:t>
            </a:r>
            <a:r>
              <a:rPr lang="en-US" dirty="0" err="1"/>
              <a:t>Hashicorp</a:t>
            </a:r>
            <a:r>
              <a:rPr lang="en-US" dirty="0"/>
              <a:t> and Microsoft official partners.</a:t>
            </a:r>
          </a:p>
          <a:p>
            <a:endParaRPr lang="en-US" dirty="0"/>
          </a:p>
          <a:p>
            <a:r>
              <a:rPr lang="en-US" dirty="0"/>
              <a:t>Terraform is a first class citizen in Azure</a:t>
            </a:r>
          </a:p>
          <a:p>
            <a:br>
              <a:rPr lang="en-US" dirty="0"/>
            </a:br>
            <a:r>
              <a:rPr lang="en-US" dirty="0" err="1"/>
              <a:t>Azurerm</a:t>
            </a:r>
            <a:r>
              <a:rPr lang="en-US" dirty="0"/>
              <a:t> new resources quickly</a:t>
            </a:r>
          </a:p>
          <a:p>
            <a:endParaRPr lang="en-US" dirty="0"/>
          </a:p>
          <a:p>
            <a:r>
              <a:rPr lang="en-US" dirty="0"/>
              <a:t>ACI – GA</a:t>
            </a:r>
          </a:p>
          <a:p>
            <a:r>
              <a:rPr lang="en-US" dirty="0"/>
              <a:t>AKS – Preview</a:t>
            </a:r>
          </a:p>
          <a:p>
            <a:r>
              <a:rPr lang="en-US" dirty="0"/>
              <a:t>Event Grid - ~1 week</a:t>
            </a:r>
          </a:p>
          <a:p>
            <a:endParaRPr lang="en-US" dirty="0"/>
          </a:p>
          <a:p>
            <a:endParaRPr lang="en-US" dirty="0"/>
          </a:p>
        </p:txBody>
      </p:sp>
    </p:spTree>
    <p:extLst>
      <p:ext uri="{BB962C8B-B14F-4D97-AF65-F5344CB8AC3E}">
        <p14:creationId xmlns:p14="http://schemas.microsoft.com/office/powerpoint/2010/main" val="116015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Latest version of Terraform.</a:t>
            </a:r>
          </a:p>
          <a:p>
            <a:endParaRPr lang="en-US" dirty="0"/>
          </a:p>
          <a:p>
            <a:r>
              <a:rPr lang="en-US" dirty="0"/>
              <a:t>Can run Terraform from the Azure Cloud Shell – WILL DEMO THIS LATER</a:t>
            </a:r>
          </a:p>
        </p:txBody>
      </p:sp>
    </p:spTree>
    <p:extLst>
      <p:ext uri="{BB962C8B-B14F-4D97-AF65-F5344CB8AC3E}">
        <p14:creationId xmlns:p14="http://schemas.microsoft.com/office/powerpoint/2010/main" val="2078528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Integrates with the Azure Cloud Shell</a:t>
            </a:r>
          </a:p>
          <a:p>
            <a:endParaRPr lang="en-US" dirty="0"/>
          </a:p>
          <a:p>
            <a:r>
              <a:rPr lang="en-US" dirty="0"/>
              <a:t>Allows pushing local code to the Cloud Shell</a:t>
            </a:r>
          </a:p>
          <a:p>
            <a:endParaRPr lang="en-US" dirty="0"/>
          </a:p>
          <a:p>
            <a:r>
              <a:rPr lang="en-US" dirty="0"/>
              <a:t>Preview</a:t>
            </a:r>
          </a:p>
          <a:p>
            <a:endParaRPr lang="en-US" dirty="0"/>
          </a:p>
        </p:txBody>
      </p:sp>
    </p:spTree>
    <p:extLst>
      <p:ext uri="{BB962C8B-B14F-4D97-AF65-F5344CB8AC3E}">
        <p14:creationId xmlns:p14="http://schemas.microsoft.com/office/powerpoint/2010/main" val="882955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Remote State Backend</a:t>
            </a:r>
          </a:p>
          <a:p>
            <a:endParaRPr lang="en-US" dirty="0"/>
          </a:p>
          <a:p>
            <a:r>
              <a:rPr lang="en-US" dirty="0"/>
              <a:t>Managed Service Identity – handles OATH</a:t>
            </a:r>
          </a:p>
        </p:txBody>
      </p:sp>
    </p:spTree>
    <p:extLst>
      <p:ext uri="{BB962C8B-B14F-4D97-AF65-F5344CB8AC3E}">
        <p14:creationId xmlns:p14="http://schemas.microsoft.com/office/powerpoint/2010/main" val="3569697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built-in provider</a:t>
            </a:r>
          </a:p>
        </p:txBody>
      </p:sp>
    </p:spTree>
    <p:extLst>
      <p:ext uri="{BB962C8B-B14F-4D97-AF65-F5344CB8AC3E}">
        <p14:creationId xmlns:p14="http://schemas.microsoft.com/office/powerpoint/2010/main" val="4111467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OSS, hosted on </a:t>
            </a:r>
            <a:r>
              <a:rPr lang="en-US" dirty="0" err="1"/>
              <a:t>Github</a:t>
            </a:r>
            <a:endParaRPr lang="en-US" dirty="0"/>
          </a:p>
          <a:p>
            <a:br>
              <a:rPr lang="en-US" dirty="0"/>
            </a:br>
            <a:r>
              <a:rPr lang="en-US" dirty="0" err="1"/>
              <a:t>GoLang</a:t>
            </a:r>
            <a:r>
              <a:rPr lang="en-US" dirty="0"/>
              <a:t> – single executable</a:t>
            </a:r>
          </a:p>
        </p:txBody>
      </p:sp>
    </p:spTree>
    <p:extLst>
      <p:ext uri="{BB962C8B-B14F-4D97-AF65-F5344CB8AC3E}">
        <p14:creationId xmlns:p14="http://schemas.microsoft.com/office/powerpoint/2010/main" val="1120129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documentation.</a:t>
            </a:r>
          </a:p>
          <a:p>
            <a:endParaRPr lang="en-US" dirty="0"/>
          </a:p>
          <a:p>
            <a:r>
              <a:rPr lang="en-US" dirty="0"/>
              <a:t>Constantly being updated.</a:t>
            </a:r>
          </a:p>
          <a:p>
            <a:endParaRPr lang="en-US" dirty="0"/>
          </a:p>
        </p:txBody>
      </p:sp>
    </p:spTree>
    <p:extLst>
      <p:ext uri="{BB962C8B-B14F-4D97-AF65-F5344CB8AC3E}">
        <p14:creationId xmlns:p14="http://schemas.microsoft.com/office/powerpoint/2010/main" val="2552202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xfrm>
            <a:off x="381000" y="685800"/>
            <a:ext cx="6096000" cy="3429000"/>
          </a:xfrm>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lvl1pPr defTabSz="685800">
              <a:defRPr sz="1400"/>
            </a:lvl1pPr>
          </a:lstStyle>
          <a:p>
            <a:endParaRPr dirty="0"/>
          </a:p>
        </p:txBody>
      </p:sp>
    </p:spTree>
    <p:extLst>
      <p:ext uri="{BB962C8B-B14F-4D97-AF65-F5344CB8AC3E}">
        <p14:creationId xmlns:p14="http://schemas.microsoft.com/office/powerpoint/2010/main" val="2736209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Terraform Providers are in their own </a:t>
            </a:r>
            <a:r>
              <a:rPr lang="en-US" dirty="0" err="1"/>
              <a:t>Github</a:t>
            </a:r>
            <a:r>
              <a:rPr lang="en-US" dirty="0"/>
              <a:t> Organization</a:t>
            </a:r>
          </a:p>
          <a:p>
            <a:endParaRPr lang="en-US" dirty="0"/>
          </a:p>
          <a:p>
            <a:r>
              <a:rPr lang="en-US" dirty="0"/>
              <a:t>Terraform only pulls in what is needed based on your configuration `terraform </a:t>
            </a:r>
            <a:r>
              <a:rPr lang="en-US" dirty="0" err="1"/>
              <a:t>init</a:t>
            </a:r>
            <a:r>
              <a:rPr lang="en-US" dirty="0"/>
              <a:t>`</a:t>
            </a:r>
          </a:p>
          <a:p>
            <a:endParaRPr lang="en-US" dirty="0"/>
          </a:p>
          <a:p>
            <a:endParaRPr lang="en-US" dirty="0"/>
          </a:p>
          <a:p>
            <a:r>
              <a:rPr lang="en-US" dirty="0" err="1"/>
              <a:t>Aka.ms</a:t>
            </a:r>
            <a:r>
              <a:rPr lang="en-US" dirty="0"/>
              <a:t>/terraform</a:t>
            </a:r>
          </a:p>
          <a:p>
            <a:endParaRPr lang="en-US" dirty="0"/>
          </a:p>
        </p:txBody>
      </p:sp>
    </p:spTree>
    <p:extLst>
      <p:ext uri="{BB962C8B-B14F-4D97-AF65-F5344CB8AC3E}">
        <p14:creationId xmlns:p14="http://schemas.microsoft.com/office/powerpoint/2010/main" val="23726202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100+ resources, more added every week.</a:t>
            </a:r>
          </a:p>
          <a:p>
            <a:endParaRPr lang="en-US" dirty="0"/>
          </a:p>
          <a:p>
            <a:r>
              <a:rPr lang="en-US" dirty="0"/>
              <a:t>Active code base – 47 Merged PR in 1 month</a:t>
            </a:r>
          </a:p>
          <a:p>
            <a:endParaRPr lang="en-US" dirty="0"/>
          </a:p>
          <a:p>
            <a:r>
              <a:rPr lang="en-US" dirty="0"/>
              <a:t>Frequent releases - 10 official releases in 5 months</a:t>
            </a:r>
          </a:p>
          <a:p>
            <a:endParaRPr lang="en-US" dirty="0"/>
          </a:p>
          <a:p>
            <a:r>
              <a:rPr lang="en-US" dirty="0"/>
              <a:t>Actively see what is being progress (Submit an Issue if you have a problem)</a:t>
            </a:r>
          </a:p>
          <a:p>
            <a:endParaRPr lang="en-US" dirty="0"/>
          </a:p>
        </p:txBody>
      </p:sp>
    </p:spTree>
    <p:extLst>
      <p:ext uri="{BB962C8B-B14F-4D97-AF65-F5344CB8AC3E}">
        <p14:creationId xmlns:p14="http://schemas.microsoft.com/office/powerpoint/2010/main" val="337427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 name="Shape 870"/>
          <p:cNvSpPr>
            <a:spLocks noGrp="1" noRot="1" noChangeAspect="1"/>
          </p:cNvSpPr>
          <p:nvPr>
            <p:ph type="sldImg"/>
          </p:nvPr>
        </p:nvSpPr>
        <p:spPr>
          <a:xfrm>
            <a:off x="381000" y="685800"/>
            <a:ext cx="6096000" cy="3429000"/>
          </a:xfrm>
          <a:prstGeom prst="rect">
            <a:avLst/>
          </a:prstGeom>
        </p:spPr>
        <p:txBody>
          <a:bodyPr/>
          <a:lstStyle/>
          <a:p>
            <a:endParaRPr/>
          </a:p>
        </p:txBody>
      </p:sp>
      <p:sp>
        <p:nvSpPr>
          <p:cNvPr id="871" name="Shape 871"/>
          <p:cNvSpPr>
            <a:spLocks noGrp="1"/>
          </p:cNvSpPr>
          <p:nvPr>
            <p:ph type="body" sz="quarter" idx="1"/>
          </p:nvPr>
        </p:nvSpPr>
        <p:spPr>
          <a:prstGeom prst="rect">
            <a:avLst/>
          </a:prstGeom>
        </p:spPr>
        <p:txBody>
          <a:bodyPr/>
          <a:lstStyle/>
          <a:p>
            <a:pPr defTabSz="685800">
              <a:defRPr sz="1400"/>
            </a:pPr>
            <a:r>
              <a:rPr lang="en-US" dirty="0"/>
              <a:t>Multi Cloud</a:t>
            </a:r>
          </a:p>
          <a:p>
            <a:pPr defTabSz="685800">
              <a:defRPr sz="1400"/>
            </a:pPr>
            <a:endParaRPr lang="en-US" dirty="0"/>
          </a:p>
          <a:p>
            <a:pPr defTabSz="685800">
              <a:defRPr sz="1400"/>
            </a:pPr>
            <a:r>
              <a:rPr lang="en-US" dirty="0"/>
              <a:t>COMPLEXITY!</a:t>
            </a:r>
          </a:p>
          <a:p>
            <a:pPr defTabSz="685800">
              <a:defRPr sz="1400"/>
            </a:pPr>
            <a:endParaRPr lang="en-US" dirty="0"/>
          </a:p>
          <a:p>
            <a:pPr defTabSz="685800">
              <a:defRPr sz="1400"/>
            </a:pPr>
            <a:r>
              <a:rPr lang="en-US" dirty="0"/>
              <a:t>More distribution</a:t>
            </a:r>
          </a:p>
          <a:p>
            <a:pPr defTabSz="685800">
              <a:defRPr sz="1400"/>
            </a:pPr>
            <a:endParaRPr dirty="0"/>
          </a:p>
        </p:txBody>
      </p:sp>
    </p:spTree>
    <p:extLst>
      <p:ext uri="{BB962C8B-B14F-4D97-AF65-F5344CB8AC3E}">
        <p14:creationId xmlns:p14="http://schemas.microsoft.com/office/powerpoint/2010/main" val="154485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63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8721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‘resource’ is a TF Core type</a:t>
            </a:r>
          </a:p>
          <a:p>
            <a:r>
              <a:rPr lang="en-US" dirty="0"/>
              <a:t>‘</a:t>
            </a:r>
            <a:r>
              <a:rPr lang="en-US" dirty="0" err="1"/>
              <a:t>azurerm_resource_group</a:t>
            </a:r>
            <a:r>
              <a:rPr lang="en-US" dirty="0"/>
              <a:t>’ is an </a:t>
            </a:r>
            <a:r>
              <a:rPr lang="en-US" dirty="0" err="1"/>
              <a:t>AzureRM</a:t>
            </a:r>
            <a:r>
              <a:rPr lang="en-US" dirty="0"/>
              <a:t> provider resource.</a:t>
            </a:r>
          </a:p>
          <a:p>
            <a:r>
              <a:rPr lang="en-US" dirty="0"/>
              <a:t>‘</a:t>
            </a:r>
            <a:r>
              <a:rPr lang="en-US" dirty="0" err="1"/>
              <a:t>myfirstrg</a:t>
            </a:r>
            <a:r>
              <a:rPr lang="en-US" dirty="0"/>
              <a:t>’ is a scoping name to the resource (for planning, </a:t>
            </a:r>
            <a:r>
              <a:rPr lang="en-US" dirty="0" err="1"/>
              <a:t>etc</a:t>
            </a:r>
            <a:r>
              <a:rPr lang="en-US" dirty="0"/>
              <a:t>…)</a:t>
            </a:r>
          </a:p>
          <a:p>
            <a:r>
              <a:rPr lang="en-US" dirty="0"/>
              <a:t>‘name’ and ‘location’ are parameters set for a resource.</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sz="2400" b="0" dirty="0">
                <a:effectLst/>
                <a:latin typeface="+mn-lt"/>
                <a:ea typeface="+mn-ea"/>
                <a:cs typeface="+mn-cs"/>
                <a:sym typeface="Calibri"/>
              </a:rPr>
              <a:t>https://</a:t>
            </a:r>
            <a:r>
              <a:rPr lang="en-US" sz="2400" b="0" dirty="0" err="1">
                <a:effectLst/>
                <a:latin typeface="+mn-lt"/>
                <a:ea typeface="+mn-ea"/>
                <a:cs typeface="+mn-cs"/>
                <a:sym typeface="Calibri"/>
              </a:rPr>
              <a:t>www.terraform.io</a:t>
            </a:r>
            <a:r>
              <a:rPr lang="en-US" sz="2400" b="0" dirty="0">
                <a:effectLst/>
                <a:latin typeface="+mn-lt"/>
                <a:ea typeface="+mn-ea"/>
                <a:cs typeface="+mn-cs"/>
                <a:sym typeface="Calibri"/>
              </a:rPr>
              <a:t>/docs/configuration/</a:t>
            </a:r>
            <a:r>
              <a:rPr lang="en-US" sz="2400" b="0" dirty="0" err="1">
                <a:effectLst/>
                <a:latin typeface="+mn-lt"/>
                <a:ea typeface="+mn-ea"/>
                <a:cs typeface="+mn-cs"/>
                <a:sym typeface="Calibri"/>
              </a:rPr>
              <a:t>syntax.html</a:t>
            </a:r>
            <a:endParaRPr lang="en-US" sz="2400" b="0" dirty="0">
              <a:effectLst/>
              <a:latin typeface="+mn-lt"/>
              <a:ea typeface="+mn-ea"/>
              <a:cs typeface="+mn-cs"/>
              <a:sym typeface="Calibri"/>
            </a:endParaRPr>
          </a:p>
        </p:txBody>
      </p:sp>
    </p:spTree>
    <p:extLst>
      <p:ext uri="{BB962C8B-B14F-4D97-AF65-F5344CB8AC3E}">
        <p14:creationId xmlns:p14="http://schemas.microsoft.com/office/powerpoint/2010/main" val="1813209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Shape 854"/>
          <p:cNvSpPr>
            <a:spLocks noGrp="1" noRot="1" noChangeAspect="1"/>
          </p:cNvSpPr>
          <p:nvPr>
            <p:ph type="sldImg"/>
          </p:nvPr>
        </p:nvSpPr>
        <p:spPr>
          <a:xfrm>
            <a:off x="381000" y="685800"/>
            <a:ext cx="6096000" cy="3429000"/>
          </a:xfrm>
          <a:prstGeom prst="rect">
            <a:avLst/>
          </a:prstGeom>
        </p:spPr>
        <p:txBody>
          <a:bodyPr/>
          <a:lstStyle/>
          <a:p>
            <a:endParaRPr/>
          </a:p>
        </p:txBody>
      </p:sp>
      <p:sp>
        <p:nvSpPr>
          <p:cNvPr id="855" name="Shape 855"/>
          <p:cNvSpPr>
            <a:spLocks noGrp="1"/>
          </p:cNvSpPr>
          <p:nvPr>
            <p:ph type="body" sz="quarter" idx="1"/>
          </p:nvPr>
        </p:nvSpPr>
        <p:spPr>
          <a:prstGeom prst="rect">
            <a:avLst/>
          </a:prstGeom>
        </p:spPr>
        <p:txBody>
          <a:bodyPr/>
          <a:lstStyle/>
          <a:p>
            <a:pPr>
              <a:defRPr sz="1400"/>
            </a:pPr>
            <a:r>
              <a:rPr lang="en-US" dirty="0"/>
              <a:t>Walk through the workflow</a:t>
            </a:r>
          </a:p>
          <a:p>
            <a:pPr>
              <a:defRPr sz="1400"/>
            </a:pPr>
            <a:endParaRPr lang="en-US" dirty="0"/>
          </a:p>
          <a:p>
            <a:pPr>
              <a:defRPr sz="1400"/>
            </a:pPr>
            <a:r>
              <a:rPr lang="en-US" dirty="0"/>
              <a:t>Only *.</a:t>
            </a:r>
            <a:r>
              <a:rPr lang="en-US" dirty="0" err="1"/>
              <a:t>tf</a:t>
            </a:r>
            <a:r>
              <a:rPr lang="en-US" dirty="0"/>
              <a:t> files that are in the current directory (nothing nested).</a:t>
            </a:r>
          </a:p>
          <a:p>
            <a:pPr>
              <a:defRPr sz="1400"/>
            </a:pPr>
            <a:endParaRPr lang="en-US" dirty="0"/>
          </a:p>
          <a:p>
            <a:pPr>
              <a:defRPr sz="1400"/>
            </a:pPr>
            <a:r>
              <a:rPr lang="en-US" dirty="0" err="1"/>
              <a:t>Init</a:t>
            </a:r>
            <a:r>
              <a:rPr lang="en-US" dirty="0"/>
              <a:t> – happens once, pull dependencies</a:t>
            </a:r>
          </a:p>
          <a:p>
            <a:pPr>
              <a:defRPr sz="1400"/>
            </a:pPr>
            <a:endParaRPr lang="en-US" dirty="0"/>
          </a:p>
          <a:p>
            <a:pPr>
              <a:defRPr sz="1400"/>
            </a:pPr>
            <a:r>
              <a:rPr lang="en-US" dirty="0"/>
              <a:t>Plan</a:t>
            </a:r>
          </a:p>
          <a:p>
            <a:pPr>
              <a:defRPr sz="1400"/>
            </a:pPr>
            <a:endParaRPr lang="en-US" dirty="0"/>
          </a:p>
          <a:p>
            <a:pPr>
              <a:defRPr sz="1400"/>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 the basic </a:t>
            </a:r>
            <a:r>
              <a:rPr lang="en-US" dirty="0" err="1"/>
              <a:t>init</a:t>
            </a:r>
            <a:r>
              <a:rPr lang="en-US" dirty="0"/>
              <a:t>/plan/apply from the Azure Cloud Shell</a:t>
            </a:r>
          </a:p>
          <a:p>
            <a:endParaRPr lang="en-US" dirty="0"/>
          </a:p>
          <a:p>
            <a:r>
              <a:rPr lang="en-US" dirty="0"/>
              <a:t>Next few slides are back up/reference.</a:t>
            </a:r>
          </a:p>
          <a:p>
            <a:endParaRPr lang="en-US" dirty="0"/>
          </a:p>
        </p:txBody>
      </p:sp>
    </p:spTree>
    <p:extLst>
      <p:ext uri="{BB962C8B-B14F-4D97-AF65-F5344CB8AC3E}">
        <p14:creationId xmlns:p14="http://schemas.microsoft.com/office/powerpoint/2010/main" val="2557802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Consider a simple resource group</a:t>
            </a:r>
          </a:p>
          <a:p>
            <a:endParaRPr lang="en-US" dirty="0"/>
          </a:p>
          <a:p>
            <a:endParaRPr lang="en-US" dirty="0"/>
          </a:p>
        </p:txBody>
      </p:sp>
    </p:spTree>
    <p:extLst>
      <p:ext uri="{BB962C8B-B14F-4D97-AF65-F5344CB8AC3E}">
        <p14:creationId xmlns:p14="http://schemas.microsoft.com/office/powerpoint/2010/main" val="974100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Init</a:t>
            </a:r>
            <a:endParaRPr lang="en-US" dirty="0"/>
          </a:p>
          <a:p>
            <a:endParaRPr lang="en-US" dirty="0"/>
          </a:p>
          <a:p>
            <a:r>
              <a:rPr lang="en-US" dirty="0"/>
              <a:t>Reads configuration</a:t>
            </a:r>
          </a:p>
          <a:p>
            <a:r>
              <a:rPr lang="en-US" dirty="0"/>
              <a:t>initialize providers</a:t>
            </a:r>
          </a:p>
          <a:p>
            <a:r>
              <a:rPr lang="en-US" dirty="0"/>
              <a:t>Loads state file</a:t>
            </a:r>
          </a:p>
        </p:txBody>
      </p:sp>
    </p:spTree>
    <p:extLst>
      <p:ext uri="{BB962C8B-B14F-4D97-AF65-F5344CB8AC3E}">
        <p14:creationId xmlns:p14="http://schemas.microsoft.com/office/powerpoint/2010/main" val="490755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a:t>
            </a:r>
          </a:p>
          <a:p>
            <a:endParaRPr lang="en-US" dirty="0"/>
          </a:p>
          <a:p>
            <a:r>
              <a:rPr lang="en-US" dirty="0"/>
              <a:t>Determines what infrastructure is needed and displays it</a:t>
            </a:r>
          </a:p>
          <a:p>
            <a:endParaRPr lang="en-US" dirty="0"/>
          </a:p>
        </p:txBody>
      </p:sp>
    </p:spTree>
    <p:extLst>
      <p:ext uri="{BB962C8B-B14F-4D97-AF65-F5344CB8AC3E}">
        <p14:creationId xmlns:p14="http://schemas.microsoft.com/office/powerpoint/2010/main" val="709193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Apply</a:t>
            </a:r>
          </a:p>
          <a:p>
            <a:endParaRPr lang="en-US" dirty="0"/>
          </a:p>
          <a:p>
            <a:r>
              <a:rPr lang="en-US" dirty="0"/>
              <a:t>Reruns a plan and prompts for confirmation before continuing</a:t>
            </a:r>
          </a:p>
          <a:p>
            <a:endParaRPr lang="en-US" dirty="0"/>
          </a:p>
          <a:p>
            <a:r>
              <a:rPr lang="en-US" dirty="0"/>
              <a:t>‘yes’ -&gt; Applies the configuration</a:t>
            </a:r>
          </a:p>
        </p:txBody>
      </p:sp>
    </p:spTree>
    <p:extLst>
      <p:ext uri="{BB962C8B-B14F-4D97-AF65-F5344CB8AC3E}">
        <p14:creationId xmlns:p14="http://schemas.microsoft.com/office/powerpoint/2010/main" val="2961544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 required.</a:t>
            </a:r>
          </a:p>
          <a:p>
            <a:endParaRPr lang="en-US" dirty="0"/>
          </a:p>
          <a:p>
            <a:r>
              <a:rPr lang="en-US" dirty="0"/>
              <a:t>Version pinning, good idea in production.</a:t>
            </a:r>
          </a:p>
          <a:p>
            <a:endParaRPr lang="en-US" dirty="0"/>
          </a:p>
          <a:p>
            <a:r>
              <a:rPr lang="en-US" dirty="0"/>
              <a:t>= is optional, defaults</a:t>
            </a:r>
          </a:p>
          <a:p>
            <a:endParaRPr lang="en-US" dirty="0"/>
          </a:p>
          <a:p>
            <a:r>
              <a:rPr lang="en-US" dirty="0"/>
              <a:t>Pessimistic will go up until the next major version</a:t>
            </a:r>
          </a:p>
          <a:p>
            <a:endParaRPr lang="en-US" dirty="0"/>
          </a:p>
        </p:txBody>
      </p:sp>
    </p:spTree>
    <p:extLst>
      <p:ext uri="{BB962C8B-B14F-4D97-AF65-F5344CB8AC3E}">
        <p14:creationId xmlns:p14="http://schemas.microsoft.com/office/powerpoint/2010/main" val="368492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xfrm>
            <a:off x="381000" y="685800"/>
            <a:ext cx="6096000" cy="3429000"/>
          </a:xfrm>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pPr defTabSz="685800">
              <a:defRPr sz="1400"/>
            </a:pPr>
            <a:r>
              <a:rPr lang="en-US" dirty="0"/>
              <a:t>Still have these 3 elements, cloud or on-</a:t>
            </a:r>
            <a:r>
              <a:rPr lang="en-US" dirty="0" err="1"/>
              <a:t>prem</a:t>
            </a:r>
            <a:endParaRPr lang="en-US" dirty="0"/>
          </a:p>
          <a:p>
            <a:pPr defTabSz="685800">
              <a:defRPr sz="1400"/>
            </a:pPr>
            <a:endParaRPr lang="en-US" dirty="0"/>
          </a:p>
          <a:p>
            <a:pPr defTabSz="685800">
              <a:defRPr sz="1400"/>
            </a:pPr>
            <a:r>
              <a:rPr lang="en-US" dirty="0"/>
              <a:t>Each has stakeholders</a:t>
            </a:r>
          </a:p>
          <a:p>
            <a:pPr marL="285750" indent="-285750" defTabSz="685800">
              <a:buFontTx/>
              <a:buChar char="-"/>
              <a:defRPr sz="1400"/>
            </a:pPr>
            <a:r>
              <a:rPr lang="en-US" dirty="0"/>
              <a:t>Operations</a:t>
            </a:r>
          </a:p>
          <a:p>
            <a:pPr marL="285750" indent="-285750" defTabSz="685800">
              <a:buFontTx/>
              <a:buChar char="-"/>
              <a:defRPr sz="1400"/>
            </a:pPr>
            <a:r>
              <a:rPr lang="en-US" dirty="0"/>
              <a:t>Security</a:t>
            </a:r>
          </a:p>
          <a:p>
            <a:pPr marL="285750" indent="-285750" defTabSz="685800">
              <a:buFontTx/>
              <a:buChar char="-"/>
              <a:defRPr sz="1400"/>
            </a:pPr>
            <a:r>
              <a:rPr lang="en-US" dirty="0"/>
              <a:t>Developers</a:t>
            </a:r>
          </a:p>
          <a:p>
            <a:pPr defTabSz="685800">
              <a:defRPr sz="1400"/>
            </a:pPr>
            <a:endParaRPr dirty="0"/>
          </a:p>
        </p:txBody>
      </p:sp>
    </p:spTree>
    <p:extLst>
      <p:ext uri="{BB962C8B-B14F-4D97-AF65-F5344CB8AC3E}">
        <p14:creationId xmlns:p14="http://schemas.microsoft.com/office/powerpoint/2010/main" val="4217386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Specify the version</a:t>
            </a:r>
          </a:p>
          <a:p>
            <a:endParaRPr lang="en-US" dirty="0"/>
          </a:p>
          <a:p>
            <a:r>
              <a:rPr lang="en-US" dirty="0"/>
              <a:t>Same as terraform but for the provider.</a:t>
            </a:r>
          </a:p>
          <a:p>
            <a:endParaRPr lang="en-US" dirty="0"/>
          </a:p>
          <a:p>
            <a:r>
              <a:rPr lang="en-US" dirty="0"/>
              <a:t>Same compare rules.</a:t>
            </a:r>
          </a:p>
          <a:p>
            <a:endParaRPr lang="en-US" dirty="0"/>
          </a:p>
        </p:txBody>
      </p:sp>
    </p:spTree>
    <p:extLst>
      <p:ext uri="{BB962C8B-B14F-4D97-AF65-F5344CB8AC3E}">
        <p14:creationId xmlns:p14="http://schemas.microsoft.com/office/powerpoint/2010/main" val="2481391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testing</a:t>
            </a:r>
          </a:p>
          <a:p>
            <a:endParaRPr lang="en-US" dirty="0"/>
          </a:p>
          <a:p>
            <a:r>
              <a:rPr lang="en-US" dirty="0"/>
              <a:t>Can use this today, but since we will need the SP later, go ahead and create it</a:t>
            </a:r>
          </a:p>
        </p:txBody>
      </p:sp>
    </p:spTree>
    <p:extLst>
      <p:ext uri="{BB962C8B-B14F-4D97-AF65-F5344CB8AC3E}">
        <p14:creationId xmlns:p14="http://schemas.microsoft.com/office/powerpoint/2010/main" val="62744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You will generate these on your subscription in the challenges</a:t>
            </a:r>
          </a:p>
          <a:p>
            <a:endParaRPr lang="en-US" dirty="0"/>
          </a:p>
          <a:p>
            <a:endParaRPr lang="en-US" dirty="0"/>
          </a:p>
        </p:txBody>
      </p:sp>
    </p:spTree>
    <p:extLst>
      <p:ext uri="{BB962C8B-B14F-4D97-AF65-F5344CB8AC3E}">
        <p14:creationId xmlns:p14="http://schemas.microsoft.com/office/powerpoint/2010/main" val="3844146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set them in the configuration</a:t>
            </a:r>
          </a:p>
          <a:p>
            <a:endParaRPr lang="en-US" dirty="0"/>
          </a:p>
          <a:p>
            <a:endParaRPr lang="en-US" dirty="0"/>
          </a:p>
        </p:txBody>
      </p:sp>
    </p:spTree>
    <p:extLst>
      <p:ext uri="{BB962C8B-B14F-4D97-AF65-F5344CB8AC3E}">
        <p14:creationId xmlns:p14="http://schemas.microsoft.com/office/powerpoint/2010/main" val="1168709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method</a:t>
            </a:r>
          </a:p>
          <a:p>
            <a:endParaRPr lang="en-US" dirty="0"/>
          </a:p>
          <a:p>
            <a:r>
              <a:rPr lang="en-US" dirty="0"/>
              <a:t>Easiest to blend into automation</a:t>
            </a:r>
          </a:p>
          <a:p>
            <a:endParaRPr lang="en-US" dirty="0"/>
          </a:p>
          <a:p>
            <a:r>
              <a:rPr lang="en-US" dirty="0"/>
              <a:t>How Terraform Enterprise will get these values.</a:t>
            </a:r>
          </a:p>
        </p:txBody>
      </p:sp>
    </p:spTree>
    <p:extLst>
      <p:ext uri="{BB962C8B-B14F-4D97-AF65-F5344CB8AC3E}">
        <p14:creationId xmlns:p14="http://schemas.microsoft.com/office/powerpoint/2010/main" val="25502196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Location equivalent</a:t>
            </a:r>
          </a:p>
          <a:p>
            <a:endParaRPr lang="en-US" dirty="0"/>
          </a:p>
          <a:p>
            <a:r>
              <a:rPr lang="en-US" dirty="0"/>
              <a:t>Pick either format, just be consistent</a:t>
            </a:r>
          </a:p>
          <a:p>
            <a:endParaRPr lang="en-US" dirty="0"/>
          </a:p>
          <a:p>
            <a:r>
              <a:rPr lang="en-US" dirty="0"/>
              <a:t>We use `</a:t>
            </a:r>
            <a:r>
              <a:rPr lang="en-US" dirty="0" err="1"/>
              <a:t>eastus</a:t>
            </a:r>
            <a:r>
              <a:rPr lang="en-US" dirty="0"/>
              <a:t>` in this workshop</a:t>
            </a:r>
          </a:p>
        </p:txBody>
      </p:sp>
    </p:spTree>
    <p:extLst>
      <p:ext uri="{BB962C8B-B14F-4D97-AF65-F5344CB8AC3E}">
        <p14:creationId xmlns:p14="http://schemas.microsoft.com/office/powerpoint/2010/main" val="26830830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Walk through Repo</a:t>
            </a:r>
          </a:p>
        </p:txBody>
      </p:sp>
    </p:spTree>
    <p:extLst>
      <p:ext uri="{BB962C8B-B14F-4D97-AF65-F5344CB8AC3E}">
        <p14:creationId xmlns:p14="http://schemas.microsoft.com/office/powerpoint/2010/main" val="3120878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30-45 mins</a:t>
            </a:r>
            <a:br>
              <a:rPr lang="en-US" sz="2400" b="0" dirty="0">
                <a:effectLst/>
                <a:latin typeface="+mn-lt"/>
                <a:ea typeface="+mn-ea"/>
                <a:cs typeface="+mn-cs"/>
                <a:sym typeface="Calibri"/>
              </a:rPr>
            </a:br>
            <a:r>
              <a:rPr lang="en-US" sz="2400" b="0" dirty="0">
                <a:effectLst/>
                <a:latin typeface="+mn-lt"/>
                <a:ea typeface="+mn-ea"/>
                <a:cs typeface="+mn-cs"/>
                <a:sym typeface="Calibri"/>
              </a:rPr>
              <a:t>Walk through the challenges</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Setup Environment</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Connect to the Azure CLI</a:t>
            </a:r>
          </a:p>
          <a:p>
            <a:r>
              <a:rPr lang="en-US" sz="2400" b="0" dirty="0">
                <a:effectLst/>
                <a:latin typeface="+mn-lt"/>
                <a:ea typeface="+mn-ea"/>
                <a:cs typeface="+mn-cs"/>
                <a:sym typeface="Calibri"/>
              </a:rPr>
              <a:t>Create a Resource Group</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Goal: get setup/connected/building infrastructure</a:t>
            </a:r>
          </a:p>
          <a:p>
            <a:endParaRPr lang="en-US" sz="2400" b="0" dirty="0">
              <a:effectLst/>
              <a:latin typeface="+mn-lt"/>
              <a:ea typeface="+mn-ea"/>
              <a:cs typeface="+mn-cs"/>
              <a:sym typeface="Calibri"/>
            </a:endParaRPr>
          </a:p>
          <a:p>
            <a:r>
              <a:rPr lang="en-US" sz="2400" b="0" dirty="0">
                <a:effectLst/>
                <a:latin typeface="+mn-lt"/>
                <a:ea typeface="+mn-ea"/>
                <a:cs typeface="+mn-cs"/>
                <a:sym typeface="Calibri"/>
              </a:rPr>
              <a:t>Combine this as a break</a:t>
            </a:r>
          </a:p>
          <a:p>
            <a:endParaRPr lang="en-US" sz="2400" b="0" dirty="0">
              <a:effectLst/>
              <a:latin typeface="+mn-lt"/>
              <a:ea typeface="+mn-ea"/>
              <a:cs typeface="+mn-cs"/>
              <a:sym typeface="Calibri"/>
            </a:endParaRPr>
          </a:p>
          <a:p>
            <a:endParaRPr lang="en-US" dirty="0"/>
          </a:p>
        </p:txBody>
      </p:sp>
    </p:spTree>
    <p:extLst>
      <p:ext uri="{BB962C8B-B14F-4D97-AF65-F5344CB8AC3E}">
        <p14:creationId xmlns:p14="http://schemas.microsoft.com/office/powerpoint/2010/main" val="1333557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0" dirty="0">
                <a:effectLst/>
                <a:latin typeface="+mn-lt"/>
                <a:ea typeface="+mn-ea"/>
                <a:cs typeface="+mn-cs"/>
                <a:sym typeface="Calibri"/>
              </a:rPr>
              <a:t>How did it go?</a:t>
            </a:r>
            <a:endParaRPr lang="en-US" dirty="0"/>
          </a:p>
        </p:txBody>
      </p:sp>
    </p:spTree>
    <p:extLst>
      <p:ext uri="{BB962C8B-B14F-4D97-AF65-F5344CB8AC3E}">
        <p14:creationId xmlns:p14="http://schemas.microsoft.com/office/powerpoint/2010/main" val="13029678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Connecting these 3 points.</a:t>
            </a:r>
          </a:p>
          <a:p>
            <a:endParaRPr lang="en-US" dirty="0"/>
          </a:p>
        </p:txBody>
      </p:sp>
    </p:spTree>
    <p:extLst>
      <p:ext uri="{BB962C8B-B14F-4D97-AF65-F5344CB8AC3E}">
        <p14:creationId xmlns:p14="http://schemas.microsoft.com/office/powerpoint/2010/main" val="1542649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hape 924"/>
          <p:cNvSpPr>
            <a:spLocks noGrp="1" noRot="1" noChangeAspect="1"/>
          </p:cNvSpPr>
          <p:nvPr>
            <p:ph type="sldImg"/>
          </p:nvPr>
        </p:nvSpPr>
        <p:spPr>
          <a:xfrm>
            <a:off x="381000" y="685800"/>
            <a:ext cx="6096000" cy="3429000"/>
          </a:xfrm>
          <a:prstGeom prst="rect">
            <a:avLst/>
          </a:prstGeom>
        </p:spPr>
        <p:txBody>
          <a:bodyPr/>
          <a:lstStyle/>
          <a:p>
            <a:endParaRPr/>
          </a:p>
        </p:txBody>
      </p:sp>
      <p:sp>
        <p:nvSpPr>
          <p:cNvPr id="925" name="Shape 925"/>
          <p:cNvSpPr>
            <a:spLocks noGrp="1"/>
          </p:cNvSpPr>
          <p:nvPr>
            <p:ph type="body" sz="quarter" idx="1"/>
          </p:nvPr>
        </p:nvSpPr>
        <p:spPr>
          <a:prstGeom prst="rect">
            <a:avLst/>
          </a:prstGeom>
        </p:spPr>
        <p:txBody>
          <a:bodyPr/>
          <a:lstStyle/>
          <a:p>
            <a:pPr defTabSz="685800">
              <a:defRPr sz="1400"/>
            </a:pPr>
            <a:r>
              <a:rPr lang="en-US" dirty="0"/>
              <a:t>Cloud adds a 4</a:t>
            </a:r>
            <a:r>
              <a:rPr lang="en-US" baseline="30000" dirty="0"/>
              <a:t>th</a:t>
            </a:r>
            <a:r>
              <a:rPr lang="en-US" dirty="0"/>
              <a:t> element</a:t>
            </a:r>
          </a:p>
          <a:p>
            <a:pPr defTabSz="685800">
              <a:defRPr sz="1400"/>
            </a:pPr>
            <a:endParaRPr lang="en-US" dirty="0"/>
          </a:p>
          <a:p>
            <a:pPr defTabSz="685800">
              <a:defRPr sz="1400"/>
            </a:pPr>
            <a:r>
              <a:rPr lang="en-US" dirty="0"/>
              <a:t>Cloud = infinity scale, create/destroy</a:t>
            </a:r>
          </a:p>
          <a:p>
            <a:pPr defTabSz="685800">
              <a:defRPr sz="1400"/>
            </a:pPr>
            <a:r>
              <a:rPr lang="en-US" dirty="0"/>
              <a:t>No more Manual</a:t>
            </a:r>
          </a:p>
          <a:p>
            <a:pPr defTabSz="685800">
              <a:defRPr sz="1400"/>
            </a:pPr>
            <a:r>
              <a:rPr lang="en-US" dirty="0"/>
              <a:t>Dynamic connections</a:t>
            </a:r>
          </a:p>
          <a:p>
            <a:pPr defTabSz="685800">
              <a:defRPr sz="1400"/>
            </a:pPr>
            <a:endParaRPr lang="en-US" dirty="0"/>
          </a:p>
          <a:p>
            <a:pPr defTabSz="685800">
              <a:defRPr sz="1400"/>
            </a:pPr>
            <a:endParaRPr dirty="0"/>
          </a:p>
        </p:txBody>
      </p:sp>
    </p:spTree>
    <p:extLst>
      <p:ext uri="{BB962C8B-B14F-4D97-AF65-F5344CB8AC3E}">
        <p14:creationId xmlns:p14="http://schemas.microsoft.com/office/powerpoint/2010/main" val="32167296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Do not store in source control</a:t>
            </a:r>
          </a:p>
          <a:p>
            <a:endParaRPr lang="en-US" dirty="0"/>
          </a:p>
          <a:p>
            <a:r>
              <a:rPr lang="en-US" dirty="0"/>
              <a:t>Such as usernames, passwords, keys…</a:t>
            </a:r>
          </a:p>
          <a:p>
            <a:endParaRPr lang="en-US" dirty="0"/>
          </a:p>
          <a:p>
            <a:r>
              <a:rPr lang="en-US" dirty="0"/>
              <a:t>Encrypted at rest in Azure storage accounts</a:t>
            </a:r>
          </a:p>
          <a:p>
            <a:endParaRPr lang="en-US" dirty="0"/>
          </a:p>
        </p:txBody>
      </p:sp>
    </p:spTree>
    <p:extLst>
      <p:ext uri="{BB962C8B-B14F-4D97-AF65-F5344CB8AC3E}">
        <p14:creationId xmlns:p14="http://schemas.microsoft.com/office/powerpoint/2010/main" val="15315536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175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708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265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950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7550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63097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28669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63764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509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4 </a:t>
            </a:r>
            <a:r>
              <a:rPr lang="en-US" dirty="0" err="1"/>
              <a:t>Hashicorp</a:t>
            </a:r>
            <a:r>
              <a:rPr lang="en-US" dirty="0"/>
              <a:t> tools to address</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958004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6521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46755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08500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5789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default or else required.</a:t>
            </a:r>
          </a:p>
          <a:p>
            <a:endParaRPr lang="en-US" dirty="0"/>
          </a:p>
          <a:p>
            <a:r>
              <a:rPr lang="en-US" dirty="0"/>
              <a:t>Default are literal and can not be interpolated.</a:t>
            </a:r>
          </a:p>
          <a:p>
            <a:endParaRPr lang="en-US" dirty="0"/>
          </a:p>
          <a:p>
            <a:r>
              <a:rPr lang="en-US" dirty="0"/>
              <a:t>Type is assumed.</a:t>
            </a:r>
          </a:p>
          <a:p>
            <a:endParaRPr lang="en-US" dirty="0"/>
          </a:p>
          <a:p>
            <a:r>
              <a:rPr lang="en-US" dirty="0"/>
              <a:t>Interpolation, more to come, VERY powerful</a:t>
            </a:r>
          </a:p>
          <a:p>
            <a:endParaRPr lang="en-US" dirty="0"/>
          </a:p>
          <a:p>
            <a:r>
              <a:rPr lang="en-US" dirty="0"/>
              <a:t>Description is purely for documentation (TF Registry)</a:t>
            </a:r>
          </a:p>
        </p:txBody>
      </p:sp>
    </p:spTree>
    <p:extLst>
      <p:ext uri="{BB962C8B-B14F-4D97-AF65-F5344CB8AC3E}">
        <p14:creationId xmlns:p14="http://schemas.microsoft.com/office/powerpoint/2010/main" val="2199085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1741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be fragile</a:t>
            </a:r>
          </a:p>
          <a:p>
            <a:endParaRPr lang="en-US" dirty="0"/>
          </a:p>
        </p:txBody>
      </p:sp>
    </p:spTree>
    <p:extLst>
      <p:ext uri="{BB962C8B-B14F-4D97-AF65-F5344CB8AC3E}">
        <p14:creationId xmlns:p14="http://schemas.microsoft.com/office/powerpoint/2010/main" val="3608936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0789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4594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files can declare and use variables.</a:t>
            </a:r>
          </a:p>
          <a:p>
            <a:r>
              <a:rPr lang="en-US" dirty="0"/>
              <a:t>Share the same scope.</a:t>
            </a:r>
          </a:p>
          <a:p>
            <a:r>
              <a:rPr lang="en-US" dirty="0"/>
              <a:t>Can not duplicate.</a:t>
            </a:r>
          </a:p>
          <a:p>
            <a:endParaRPr lang="en-US" dirty="0"/>
          </a:p>
          <a:p>
            <a:r>
              <a:rPr lang="en-US" dirty="0"/>
              <a:t>Revisit when we reach modules.</a:t>
            </a:r>
          </a:p>
        </p:txBody>
      </p:sp>
    </p:spTree>
    <p:extLst>
      <p:ext uri="{BB962C8B-B14F-4D97-AF65-F5344CB8AC3E}">
        <p14:creationId xmlns:p14="http://schemas.microsoft.com/office/powerpoint/2010/main" val="741626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xfrm>
            <a:off x="381000" y="685800"/>
            <a:ext cx="6096000" cy="3429000"/>
          </a:xfrm>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defTabSz="685800">
              <a:defRPr sz="1400"/>
            </a:pPr>
            <a:r>
              <a:rPr lang="en-US" dirty="0"/>
              <a:t>Operations Team Concerns</a:t>
            </a:r>
          </a:p>
          <a:p>
            <a:pPr defTabSz="685800">
              <a:defRPr sz="1400"/>
            </a:pPr>
            <a:br>
              <a:rPr lang="en-US" dirty="0"/>
            </a:br>
            <a:r>
              <a:rPr lang="en-US" dirty="0"/>
              <a:t>Secure infrastructure</a:t>
            </a:r>
          </a:p>
          <a:p>
            <a:pPr marL="285750" indent="-285750" defTabSz="685800">
              <a:buFontTx/>
              <a:buChar char="-"/>
              <a:defRPr sz="1400"/>
            </a:pPr>
            <a:r>
              <a:rPr lang="en-US" dirty="0"/>
              <a:t>Scale</a:t>
            </a:r>
          </a:p>
          <a:p>
            <a:pPr marL="285750" indent="-285750" defTabSz="685800">
              <a:buFontTx/>
              <a:buChar char="-"/>
              <a:defRPr sz="1400"/>
            </a:pPr>
            <a:r>
              <a:rPr lang="en-US" dirty="0"/>
              <a:t>Multiple Components and Layers</a:t>
            </a:r>
          </a:p>
          <a:p>
            <a:pPr marL="285750" indent="-285750" defTabSz="685800">
              <a:buFontTx/>
              <a:buChar char="-"/>
              <a:defRPr sz="1400"/>
            </a:pPr>
            <a:r>
              <a:rPr lang="en-US" dirty="0"/>
              <a:t>Dependencies</a:t>
            </a:r>
          </a:p>
          <a:p>
            <a:pPr marL="285750" indent="-285750" defTabSz="685800">
              <a:buFontTx/>
              <a:buChar char="-"/>
              <a:defRPr sz="1400"/>
            </a:pPr>
            <a:endParaRPr lang="en-US" dirty="0"/>
          </a:p>
          <a:p>
            <a:pPr defTabSz="685800">
              <a:defRPr sz="1400"/>
            </a:pPr>
            <a:endParaRPr lang="en-US" dirty="0"/>
          </a:p>
          <a:p>
            <a:pPr defTabSz="685800">
              <a:defRPr sz="1400"/>
            </a:pPr>
            <a:r>
              <a:rPr dirty="0"/>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endParaRPr dirty="0"/>
          </a:p>
          <a:p>
            <a:pPr defTabSz="685800">
              <a:defRPr sz="1400"/>
            </a:pPr>
            <a:r>
              <a:rPr dirty="0"/>
              <a:t>And finally the application must be registered with a common service registry so that it can be monitored by the ops team.</a:t>
            </a:r>
          </a:p>
          <a:p>
            <a:pPr defTabSz="685800">
              <a:defRPr sz="1400"/>
            </a:pPr>
            <a:endParaRPr dirty="0"/>
          </a:p>
          <a:p>
            <a:pPr defTabSz="685800">
              <a:defRPr sz="1400"/>
            </a:pPr>
            <a:r>
              <a:rPr dirty="0"/>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extLst>
      <p:ext uri="{BB962C8B-B14F-4D97-AF65-F5344CB8AC3E}">
        <p14:creationId xmlns:p14="http://schemas.microsoft.com/office/powerpoint/2010/main" val="8332789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Already shown</a:t>
            </a:r>
          </a:p>
        </p:txBody>
      </p:sp>
    </p:spTree>
    <p:extLst>
      <p:ext uri="{BB962C8B-B14F-4D97-AF65-F5344CB8AC3E}">
        <p14:creationId xmlns:p14="http://schemas.microsoft.com/office/powerpoint/2010/main" val="25219128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as many as you like</a:t>
            </a:r>
          </a:p>
          <a:p>
            <a:endParaRPr lang="en-US" dirty="0"/>
          </a:p>
          <a:p>
            <a:r>
              <a:rPr lang="en-US" dirty="0"/>
              <a:t>Duplicates will be overridden.</a:t>
            </a:r>
          </a:p>
          <a:p>
            <a:endParaRPr lang="en-US" dirty="0"/>
          </a:p>
        </p:txBody>
      </p:sp>
    </p:spTree>
    <p:extLst>
      <p:ext uri="{BB962C8B-B14F-4D97-AF65-F5344CB8AC3E}">
        <p14:creationId xmlns:p14="http://schemas.microsoft.com/office/powerpoint/2010/main" val="32607876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for automation.</a:t>
            </a:r>
          </a:p>
          <a:p>
            <a:endParaRPr lang="en-US" dirty="0"/>
          </a:p>
        </p:txBody>
      </p:sp>
    </p:spTree>
    <p:extLst>
      <p:ext uri="{BB962C8B-B14F-4D97-AF65-F5344CB8AC3E}">
        <p14:creationId xmlns:p14="http://schemas.microsoft.com/office/powerpoint/2010/main" val="1110554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resource has a lot of metadata, showing it all would be too difficult to sort through.</a:t>
            </a:r>
          </a:p>
          <a:p>
            <a:endParaRPr lang="en-US" dirty="0"/>
          </a:p>
          <a:p>
            <a:r>
              <a:rPr lang="en-US" dirty="0"/>
              <a:t>Computed Values (dynamic IPs)</a:t>
            </a:r>
          </a:p>
          <a:p>
            <a:endParaRPr lang="en-US" dirty="0"/>
          </a:p>
          <a:p>
            <a:r>
              <a:rPr lang="en-US" dirty="0"/>
              <a:t>Customized outputs</a:t>
            </a:r>
          </a:p>
          <a:p>
            <a:endParaRPr lang="en-US" dirty="0"/>
          </a:p>
          <a:p>
            <a:endParaRPr lang="en-US" dirty="0"/>
          </a:p>
        </p:txBody>
      </p:sp>
    </p:spTree>
    <p:extLst>
      <p:ext uri="{BB962C8B-B14F-4D97-AF65-F5344CB8AC3E}">
        <p14:creationId xmlns:p14="http://schemas.microsoft.com/office/powerpoint/2010/main" val="4085223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08252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Clean up this </a:t>
            </a:r>
            <a:r>
              <a:rPr lang="en-US" dirty="0" err="1"/>
              <a:t>slde</a:t>
            </a:r>
            <a:endParaRPr lang="en-US" dirty="0"/>
          </a:p>
          <a:p>
            <a:endParaRPr lang="en-US" dirty="0"/>
          </a:p>
          <a:p>
            <a:r>
              <a:rPr lang="en-US" dirty="0"/>
              <a:t>`terraform refresh` when outputs change.</a:t>
            </a:r>
          </a:p>
          <a:p>
            <a:r>
              <a:rPr lang="en-US" dirty="0"/>
              <a:t>`terraform output` to view.</a:t>
            </a:r>
          </a:p>
          <a:p>
            <a:endParaRPr lang="en-US" dirty="0"/>
          </a:p>
        </p:txBody>
      </p:sp>
    </p:spTree>
    <p:extLst>
      <p:ext uri="{BB962C8B-B14F-4D97-AF65-F5344CB8AC3E}">
        <p14:creationId xmlns:p14="http://schemas.microsoft.com/office/powerpoint/2010/main" val="3132617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Create an ACI</a:t>
            </a:r>
          </a:p>
          <a:p>
            <a:endParaRPr lang="en-US" dirty="0"/>
          </a:p>
          <a:p>
            <a:endParaRPr lang="en-US" dirty="0"/>
          </a:p>
        </p:txBody>
      </p:sp>
    </p:spTree>
    <p:extLst>
      <p:ext uri="{BB962C8B-B14F-4D97-AF65-F5344CB8AC3E}">
        <p14:creationId xmlns:p14="http://schemas.microsoft.com/office/powerpoint/2010/main" val="17070743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24427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a:t>
            </a:r>
          </a:p>
          <a:p>
            <a:endParaRPr lang="en-US" dirty="0"/>
          </a:p>
          <a:p>
            <a:r>
              <a:rPr lang="en-US" dirty="0" err="1"/>
              <a:t>count.index</a:t>
            </a:r>
            <a:r>
              <a:rPr lang="en-US" dirty="0"/>
              <a:t> scoped to resource</a:t>
            </a:r>
          </a:p>
        </p:txBody>
      </p:sp>
    </p:spTree>
    <p:extLst>
      <p:ext uri="{BB962C8B-B14F-4D97-AF65-F5344CB8AC3E}">
        <p14:creationId xmlns:p14="http://schemas.microsoft.com/office/powerpoint/2010/main" val="1160502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Element() If the index is greater than the number of elements, this function will wrap using a standard mod algorithm.</a:t>
            </a:r>
          </a:p>
          <a:p>
            <a:endParaRPr lang="en-US" dirty="0"/>
          </a:p>
          <a:p>
            <a:endParaRPr lang="en-US" dirty="0"/>
          </a:p>
        </p:txBody>
      </p:sp>
    </p:spTree>
    <p:extLst>
      <p:ext uri="{BB962C8B-B14F-4D97-AF65-F5344CB8AC3E}">
        <p14:creationId xmlns:p14="http://schemas.microsoft.com/office/powerpoint/2010/main" val="1067074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 Rise">
    <p:bg>
      <p:bgPr>
        <a:solidFill>
          <a:srgbClr val="000000"/>
        </a:solidFill>
        <a:effectLst/>
      </p:bgPr>
    </p:bg>
    <p:spTree>
      <p:nvGrpSpPr>
        <p:cNvPr id="1" name=""/>
        <p:cNvGrpSpPr/>
        <p:nvPr/>
      </p:nvGrpSpPr>
      <p:grpSpPr>
        <a:xfrm>
          <a:off x="0" y="0"/>
          <a:ext cx="0" cy="0"/>
          <a:chOff x="0" y="0"/>
          <a:chExt cx="0" cy="0"/>
        </a:xfrm>
      </p:grpSpPr>
      <p:pic>
        <p:nvPicPr>
          <p:cNvPr id="25" name="image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26" name="Shape 26"/>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7" name="Shape 27"/>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8" name="Shape 28"/>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29" name="image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30" name="Shape 30"/>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31" name="Shape 31"/>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ck Black">
    <p:bg>
      <p:bgPr>
        <a:solidFill>
          <a:srgbClr val="000000"/>
        </a:solidFill>
        <a:effectLst/>
      </p:bgPr>
    </p:bg>
    <p:spTree>
      <p:nvGrpSpPr>
        <p:cNvPr id="1" name=""/>
        <p:cNvGrpSpPr/>
        <p:nvPr/>
      </p:nvGrpSpPr>
      <p:grpSpPr>
        <a:xfrm>
          <a:off x="0" y="0"/>
          <a:ext cx="0" cy="0"/>
          <a:chOff x="0" y="0"/>
          <a:chExt cx="0" cy="0"/>
        </a:xfrm>
      </p:grpSpPr>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White">
    <p:spTree>
      <p:nvGrpSpPr>
        <p:cNvPr id="1" name=""/>
        <p:cNvGrpSpPr/>
        <p:nvPr/>
      </p:nvGrpSpPr>
      <p:grpSpPr>
        <a:xfrm>
          <a:off x="0" y="0"/>
          <a:ext cx="0" cy="0"/>
          <a:chOff x="0" y="0"/>
          <a:chExt cx="0" cy="0"/>
        </a:xfrm>
      </p:grpSpPr>
      <p:pic>
        <p:nvPicPr>
          <p:cNvPr id="151" name="image12.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52" name="Shape 152"/>
          <p:cNvSpPr/>
          <p:nvPr/>
        </p:nvSpPr>
        <p:spPr>
          <a:xfrm>
            <a:off x="5745269" y="3640895"/>
            <a:ext cx="18638730" cy="716489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3400" b="0">
                <a:latin typeface="Verdana"/>
                <a:ea typeface="Verdana"/>
                <a:cs typeface="Verdana"/>
                <a:sym typeface="Verdana"/>
              </a:defRPr>
            </a:lvl1pPr>
          </a:lstStyle>
          <a:p>
            <a:r>
              <a:t>s</a:t>
            </a:r>
          </a:p>
        </p:txBody>
      </p:sp>
      <p:sp>
        <p:nvSpPr>
          <p:cNvPr id="153" name="Shape 153"/>
          <p:cNvSpPr>
            <a:spLocks noGrp="1"/>
          </p:cNvSpPr>
          <p:nvPr>
            <p:ph type="body" sz="quarter" idx="13"/>
          </p:nvPr>
        </p:nvSpPr>
        <p:spPr>
          <a:xfrm>
            <a:off x="7996235" y="7540258"/>
            <a:ext cx="12890738" cy="2184401"/>
          </a:xfrm>
          <a:prstGeom prst="rect">
            <a:avLst/>
          </a:prstGeom>
          <a:ln w="12700"/>
        </p:spPr>
        <p:txBody>
          <a:bodyPr lIns="0" tIns="0" rIns="0" bIns="0">
            <a:normAutofit/>
          </a:bodyPr>
          <a:lstStyle/>
          <a:p>
            <a:pPr marL="88900" indent="-88900" defTabSz="1828800">
              <a:spcBef>
                <a:spcPts val="0"/>
              </a:spcBef>
              <a:buSzTx/>
              <a:buFontTx/>
              <a:buNone/>
              <a:defRPr sz="4200">
                <a:solidFill>
                  <a:srgbClr val="44546A"/>
                </a:solidFill>
              </a:defRPr>
            </a:pPr>
            <a:endParaRPr/>
          </a:p>
        </p:txBody>
      </p:sp>
      <p:sp>
        <p:nvSpPr>
          <p:cNvPr id="154" name="Shape 154"/>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55" name="Shape 155"/>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9" name="Group 159"/>
          <p:cNvGrpSpPr/>
          <p:nvPr/>
        </p:nvGrpSpPr>
        <p:grpSpPr>
          <a:xfrm>
            <a:off x="22603860" y="12793059"/>
            <a:ext cx="594806" cy="629478"/>
            <a:chOff x="0" y="0"/>
            <a:chExt cx="594805" cy="629477"/>
          </a:xfrm>
        </p:grpSpPr>
        <p:sp>
          <p:nvSpPr>
            <p:cNvPr id="156" name="Shape 15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 name="Shape 15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 name="Shape 15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0" name="Shape 160"/>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lvl1pPr>
          </a:lstStyle>
          <a:p>
            <a:r>
              <a:t>Title Text</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Black">
    <p:spTree>
      <p:nvGrpSpPr>
        <p:cNvPr id="1" name=""/>
        <p:cNvGrpSpPr/>
        <p:nvPr/>
      </p:nvGrpSpPr>
      <p:grpSpPr>
        <a:xfrm>
          <a:off x="0" y="0"/>
          <a:ext cx="0" cy="0"/>
          <a:chOff x="0" y="0"/>
          <a:chExt cx="0" cy="0"/>
        </a:xfrm>
      </p:grpSpPr>
      <p:pic>
        <p:nvPicPr>
          <p:cNvPr id="167"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68" name="Shape 168"/>
          <p:cNvSpPr/>
          <p:nvPr/>
        </p:nvSpPr>
        <p:spPr>
          <a:xfrm>
            <a:off x="5705246" y="3628195"/>
            <a:ext cx="18638730" cy="7164893"/>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69" name="Shape 169"/>
          <p:cNvSpPr>
            <a:spLocks noGrp="1"/>
          </p:cNvSpPr>
          <p:nvPr>
            <p:ph type="body" sz="quarter" idx="13"/>
          </p:nvPr>
        </p:nvSpPr>
        <p:spPr>
          <a:xfrm>
            <a:off x="7997753" y="7527558"/>
            <a:ext cx="13027164" cy="2184401"/>
          </a:xfrm>
          <a:prstGeom prst="rect">
            <a:avLst/>
          </a:prstGeom>
          <a:ln w="12700"/>
        </p:spPr>
        <p:txBody>
          <a:bodyPr lIns="0" tIns="0" rIns="0" bIns="0" anchor="b" anchorCtr="0">
            <a:normAutofit/>
          </a:bodyPr>
          <a:lstStyle>
            <a:lvl1pPr marL="604157" indent="-604157">
              <a:buSzTx/>
              <a:defRPr sz="4200">
                <a:solidFill>
                  <a:schemeClr val="tx1"/>
                </a:solidFill>
              </a:defRPr>
            </a:lvl1pPr>
          </a:lstStyle>
          <a:p>
            <a:pPr marL="0" indent="0">
              <a:buSzTx/>
              <a:buFontTx/>
              <a:buNone/>
              <a:defRPr sz="4200">
                <a:solidFill>
                  <a:srgbClr val="D0CECE"/>
                </a:solidFill>
              </a:defRPr>
            </a:pPr>
            <a:endParaRPr dirty="0"/>
          </a:p>
        </p:txBody>
      </p:sp>
      <p:sp>
        <p:nvSpPr>
          <p:cNvPr id="170" name="Shape 170"/>
          <p:cNvSpPr/>
          <p:nvPr/>
        </p:nvSpPr>
        <p:spPr>
          <a:xfrm>
            <a:off x="7996235" y="13015168"/>
            <a:ext cx="2979738" cy="241301"/>
          </a:xfrm>
          <a:prstGeom prst="rect">
            <a:avLst/>
          </a:prstGeom>
          <a:ln w="254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4" name="Group 174"/>
          <p:cNvGrpSpPr/>
          <p:nvPr/>
        </p:nvGrpSpPr>
        <p:grpSpPr>
          <a:xfrm>
            <a:off x="22603860" y="12793059"/>
            <a:ext cx="594806" cy="629478"/>
            <a:chOff x="0" y="0"/>
            <a:chExt cx="594805" cy="629477"/>
          </a:xfrm>
        </p:grpSpPr>
        <p:sp>
          <p:nvSpPr>
            <p:cNvPr id="171" name="Shape 1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 name="Shape 1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3" name="Shape 1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75" name="Shape 175"/>
          <p:cNvSpPr>
            <a:spLocks noGrp="1"/>
          </p:cNvSpPr>
          <p:nvPr>
            <p:ph type="sldNum" sz="quarter" idx="2"/>
          </p:nvPr>
        </p:nvSpPr>
        <p:spPr>
          <a:xfrm>
            <a:off x="23460168" y="12939814"/>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176" name="Shape 176"/>
          <p:cNvSpPr>
            <a:spLocks noGrp="1"/>
          </p:cNvSpPr>
          <p:nvPr>
            <p:ph type="title"/>
          </p:nvPr>
        </p:nvSpPr>
        <p:spPr>
          <a:xfrm>
            <a:off x="7996235" y="4148300"/>
            <a:ext cx="13030201" cy="3315759"/>
          </a:xfrm>
          <a:prstGeom prst="rect">
            <a:avLst/>
          </a:prstGeom>
        </p:spPr>
        <p:txBody>
          <a:bodyPr lIns="0" tIns="0" rIns="0" bIns="0" anchor="b">
            <a:normAutofit/>
          </a:bodyPr>
          <a:lstStyle>
            <a:lvl1pPr>
              <a:defRPr sz="8400">
                <a:solidFill>
                  <a:srgbClr val="FFFFFF"/>
                </a:solidFill>
              </a:defRPr>
            </a:lvl1pPr>
          </a:lstStyle>
          <a:p>
            <a:r>
              <a:t>Title Text</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hank You">
    <p:bg>
      <p:bgPr>
        <a:solidFill>
          <a:srgbClr val="000000"/>
        </a:solidFill>
        <a:effectLst/>
      </p:bgPr>
    </p:bg>
    <p:spTree>
      <p:nvGrpSpPr>
        <p:cNvPr id="1" name=""/>
        <p:cNvGrpSpPr/>
        <p:nvPr/>
      </p:nvGrpSpPr>
      <p:grpSpPr>
        <a:xfrm>
          <a:off x="0" y="0"/>
          <a:ext cx="0" cy="0"/>
          <a:chOff x="0" y="0"/>
          <a:chExt cx="0" cy="0"/>
        </a:xfrm>
      </p:grpSpPr>
      <p:pic>
        <p:nvPicPr>
          <p:cNvPr id="183" name="image13.jp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184" name="Shape 184"/>
          <p:cNvSpPr/>
          <p:nvPr/>
        </p:nvSpPr>
        <p:spPr>
          <a:xfrm>
            <a:off x="27324" y="-1"/>
            <a:ext cx="24356677" cy="13716001"/>
          </a:xfrm>
          <a:prstGeom prst="rect">
            <a:avLst/>
          </a:prstGeom>
          <a:solidFill>
            <a:srgbClr val="000000">
              <a:alpha val="54000"/>
            </a:srgbClr>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pic>
        <p:nvPicPr>
          <p:cNvPr id="185" name="image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0551" y="8866999"/>
            <a:ext cx="3544124" cy="3544114"/>
          </a:xfrm>
          <a:prstGeom prst="rect">
            <a:avLst/>
          </a:prstGeom>
          <a:ln w="12700">
            <a:miter lim="400000"/>
          </a:ln>
        </p:spPr>
      </p:pic>
      <p:sp>
        <p:nvSpPr>
          <p:cNvPr id="186" name="Shape 186"/>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lvl1pPr>
          </a:lstStyle>
          <a:p>
            <a:r>
              <a:t>Thank you.</a:t>
            </a:r>
          </a:p>
        </p:txBody>
      </p:sp>
      <p:sp>
        <p:nvSpPr>
          <p:cNvPr id="187" name="Shape 187"/>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latin typeface="Verdana"/>
                <a:ea typeface="Verdana"/>
                <a:cs typeface="Verdana"/>
                <a:sym typeface="Verdana"/>
              </a:defRPr>
            </a:lvl1pPr>
          </a:lstStyle>
          <a:p>
            <a:r>
              <a:t>hello@hashicorp.com</a:t>
            </a:r>
          </a:p>
        </p:txBody>
      </p:sp>
      <p:sp>
        <p:nvSpPr>
          <p:cNvPr id="188" name="Shape 188"/>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latin typeface="Verdana"/>
                <a:ea typeface="Verdana"/>
                <a:cs typeface="Verdana"/>
                <a:sym typeface="Verdana"/>
              </a:defRPr>
            </a:lvl1pPr>
          </a:lstStyle>
          <a:p>
            <a:r>
              <a:t>www.hashicorp.com</a:t>
            </a:r>
          </a:p>
        </p:txBody>
      </p:sp>
      <p:sp>
        <p:nvSpPr>
          <p:cNvPr id="189" name="Shape 1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hank You copy">
    <p:spTree>
      <p:nvGrpSpPr>
        <p:cNvPr id="1" name=""/>
        <p:cNvGrpSpPr/>
        <p:nvPr/>
      </p:nvGrpSpPr>
      <p:grpSpPr>
        <a:xfrm>
          <a:off x="0" y="0"/>
          <a:ext cx="0" cy="0"/>
          <a:chOff x="0" y="0"/>
          <a:chExt cx="0" cy="0"/>
        </a:xfrm>
      </p:grpSpPr>
      <p:pic>
        <p:nvPicPr>
          <p:cNvPr id="196" name="image12.jpg"/>
          <p:cNvPicPr>
            <a:picLocks noChangeAspect="1"/>
          </p:cNvPicPr>
          <p:nvPr/>
        </p:nvPicPr>
        <p:blipFill>
          <a:blip r:embed="rId2">
            <a:extLst/>
          </a:blip>
          <a:stretch>
            <a:fillRect/>
          </a:stretch>
        </p:blipFill>
        <p:spPr>
          <a:xfrm>
            <a:off x="-1" y="0"/>
            <a:ext cx="24384001" cy="13716001"/>
          </a:xfrm>
          <a:prstGeom prst="rect">
            <a:avLst/>
          </a:prstGeom>
          <a:ln w="12700">
            <a:miter lim="400000"/>
          </a:ln>
        </p:spPr>
      </p:pic>
      <p:sp>
        <p:nvSpPr>
          <p:cNvPr id="197" name="Shape 197"/>
          <p:cNvSpPr/>
          <p:nvPr/>
        </p:nvSpPr>
        <p:spPr>
          <a:xfrm>
            <a:off x="7473632" y="5151116"/>
            <a:ext cx="9249728" cy="21996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12800">
                <a:solidFill>
                  <a:srgbClr val="000000"/>
                </a:solidFill>
              </a:defRPr>
            </a:lvl1pPr>
          </a:lstStyle>
          <a:p>
            <a:r>
              <a:t>Thank you.</a:t>
            </a:r>
          </a:p>
        </p:txBody>
      </p:sp>
      <p:sp>
        <p:nvSpPr>
          <p:cNvPr id="198" name="Shape 198"/>
          <p:cNvSpPr/>
          <p:nvPr/>
        </p:nvSpPr>
        <p:spPr>
          <a:xfrm>
            <a:off x="12442618" y="12317610"/>
            <a:ext cx="3782490"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defTabSz="2438400">
              <a:lnSpc>
                <a:spcPct val="90000"/>
              </a:lnSpc>
              <a:spcBef>
                <a:spcPts val="2600"/>
              </a:spcBef>
              <a:defRPr sz="2600" b="0">
                <a:solidFill>
                  <a:srgbClr val="000000"/>
                </a:solidFill>
                <a:latin typeface="Verdana"/>
                <a:ea typeface="Verdana"/>
                <a:cs typeface="Verdana"/>
                <a:sym typeface="Verdana"/>
              </a:defRPr>
            </a:lvl1pPr>
          </a:lstStyle>
          <a:p>
            <a:r>
              <a:t>hello@hashicorp.com</a:t>
            </a:r>
          </a:p>
        </p:txBody>
      </p:sp>
      <p:sp>
        <p:nvSpPr>
          <p:cNvPr id="199" name="Shape 199"/>
          <p:cNvSpPr/>
          <p:nvPr/>
        </p:nvSpPr>
        <p:spPr>
          <a:xfrm>
            <a:off x="8506413" y="12317610"/>
            <a:ext cx="3584499"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gn="r" defTabSz="2438400">
              <a:lnSpc>
                <a:spcPct val="90000"/>
              </a:lnSpc>
              <a:spcBef>
                <a:spcPts val="2600"/>
              </a:spcBef>
              <a:defRPr sz="2600" b="0">
                <a:solidFill>
                  <a:srgbClr val="000000"/>
                </a:solidFill>
                <a:latin typeface="Verdana"/>
                <a:ea typeface="Verdana"/>
                <a:cs typeface="Verdana"/>
                <a:sym typeface="Verdana"/>
              </a:defRPr>
            </a:lvl1pPr>
          </a:lstStyle>
          <a:p>
            <a:r>
              <a:t>www.hashicorp.com</a:t>
            </a:r>
          </a:p>
        </p:txBody>
      </p:sp>
      <p:pic>
        <p:nvPicPr>
          <p:cNvPr id="200" name="image2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32616" y="9003494"/>
            <a:ext cx="3318768" cy="3318769"/>
          </a:xfrm>
          <a:prstGeom prst="rect">
            <a:avLst/>
          </a:prstGeom>
          <a:ln w="12700">
            <a:miter lim="400000"/>
          </a:ln>
        </p:spPr>
      </p:pic>
      <p:sp>
        <p:nvSpPr>
          <p:cNvPr id="201" name="Shape 2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fo-Image-Terraform">
    <p:spTree>
      <p:nvGrpSpPr>
        <p:cNvPr id="1" name=""/>
        <p:cNvGrpSpPr/>
        <p:nvPr/>
      </p:nvGrpSpPr>
      <p:grpSpPr>
        <a:xfrm>
          <a:off x="0" y="0"/>
          <a:ext cx="0" cy="0"/>
          <a:chOff x="0" y="0"/>
          <a:chExt cx="0" cy="0"/>
        </a:xfrm>
      </p:grpSpPr>
      <p:pic>
        <p:nvPicPr>
          <p:cNvPr id="208"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13" name="Group 213"/>
          <p:cNvGrpSpPr/>
          <p:nvPr/>
        </p:nvGrpSpPr>
        <p:grpSpPr>
          <a:xfrm>
            <a:off x="659357" y="776666"/>
            <a:ext cx="1813537" cy="2060689"/>
            <a:chOff x="0" y="0"/>
            <a:chExt cx="1813536" cy="2060688"/>
          </a:xfrm>
        </p:grpSpPr>
        <p:sp>
          <p:nvSpPr>
            <p:cNvPr id="209" name="Shape 209"/>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0" name="Shape 210"/>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1" name="Shape 211"/>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2" name="Shape 212"/>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14" name="Shape 214"/>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15" name="Shape 215"/>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16" name="Shape 216"/>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7" name="Shape 217"/>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18" name="Shape 218"/>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19" name="Shape 219"/>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Info-Text-Terraform">
    <p:spTree>
      <p:nvGrpSpPr>
        <p:cNvPr id="1" name=""/>
        <p:cNvGrpSpPr/>
        <p:nvPr/>
      </p:nvGrpSpPr>
      <p:grpSpPr>
        <a:xfrm>
          <a:off x="0" y="0"/>
          <a:ext cx="0" cy="0"/>
          <a:chOff x="0" y="0"/>
          <a:chExt cx="0" cy="0"/>
        </a:xfrm>
      </p:grpSpPr>
      <p:pic>
        <p:nvPicPr>
          <p:cNvPr id="226"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sp>
        <p:nvSpPr>
          <p:cNvPr id="227" name="Shape 227"/>
          <p:cNvSpPr>
            <a:spLocks noGrp="1"/>
          </p:cNvSpPr>
          <p:nvPr>
            <p:ph type="body" idx="1"/>
          </p:nvPr>
        </p:nvSpPr>
        <p:spPr>
          <a:xfrm>
            <a:off x="8014999" y="4094997"/>
            <a:ext cx="15711928" cy="8807871"/>
          </a:xfrm>
          <a:prstGeom prst="rect">
            <a:avLst/>
          </a:prstGeom>
        </p:spPr>
        <p:txBody>
          <a:bodyPr>
            <a:normAutofit/>
          </a:bodyPr>
          <a:lstStyle>
            <a:lvl1pPr marL="457200" indent="-457200" defTabSz="1828800">
              <a:spcBef>
                <a:spcPts val="1600"/>
              </a:spcBef>
              <a:buClr>
                <a:schemeClr val="accent4"/>
              </a:buClr>
              <a:buFont typeface="Wingdings-Regular"/>
              <a:buChar char="▪"/>
              <a:defRPr sz="4800">
                <a:solidFill>
                  <a:srgbClr val="44546A"/>
                </a:solidFill>
              </a:defRPr>
            </a:lvl1pPr>
            <a:lvl2pPr marL="800100" indent="-514350" defTabSz="1828800">
              <a:spcBef>
                <a:spcPts val="1600"/>
              </a:spcBef>
              <a:buClr>
                <a:schemeClr val="accent4"/>
              </a:buClr>
              <a:buFont typeface="Wingdings-Regular"/>
              <a:buChar char="–"/>
              <a:defRPr sz="4800">
                <a:solidFill>
                  <a:srgbClr val="44546A"/>
                </a:solidFill>
              </a:defRPr>
            </a:lvl2pPr>
            <a:lvl3pPr marL="1103766" indent="-587828" defTabSz="1828800">
              <a:spcBef>
                <a:spcPts val="1600"/>
              </a:spcBef>
              <a:buClr>
                <a:schemeClr val="accent4"/>
              </a:buClr>
              <a:buFont typeface="Wingdings-Regular"/>
              <a:buChar char="▪"/>
              <a:defRPr sz="4800">
                <a:solidFill>
                  <a:srgbClr val="44546A"/>
                </a:solidFill>
              </a:defRPr>
            </a:lvl3pPr>
            <a:lvl4pPr marL="1330778" indent="-587828" defTabSz="1828800">
              <a:spcBef>
                <a:spcPts val="1600"/>
              </a:spcBef>
              <a:buClr>
                <a:schemeClr val="accent4"/>
              </a:buClr>
              <a:buFont typeface="Wingdings-Regular"/>
              <a:buChar char="–"/>
              <a:defRPr sz="4800">
                <a:solidFill>
                  <a:srgbClr val="44546A"/>
                </a:solidFill>
              </a:defRPr>
            </a:lvl4pPr>
            <a:lvl5pPr marL="1557112" indent="-582387" defTabSz="1828800">
              <a:spcBef>
                <a:spcPts val="1600"/>
              </a:spcBef>
              <a:buClr>
                <a:schemeClr val="accent4"/>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232" name="Group 232"/>
          <p:cNvGrpSpPr/>
          <p:nvPr/>
        </p:nvGrpSpPr>
        <p:grpSpPr>
          <a:xfrm>
            <a:off x="659357" y="776666"/>
            <a:ext cx="1813537" cy="2060689"/>
            <a:chOff x="0" y="0"/>
            <a:chExt cx="1813536" cy="2060688"/>
          </a:xfrm>
        </p:grpSpPr>
        <p:sp>
          <p:nvSpPr>
            <p:cNvPr id="228" name="Shape 228"/>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9" name="Shape 229"/>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0" name="Shape 230"/>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31" name="Shape 231"/>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33" name="Shape 233"/>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34" name="Shape 234"/>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5" name="Shape 235"/>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36" name="Shape 236"/>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37" name="Shape 237"/>
          <p:cNvSpPr>
            <a:spLocks noGrp="1"/>
          </p:cNvSpPr>
          <p:nvPr>
            <p:ph type="title"/>
          </p:nvPr>
        </p:nvSpPr>
        <p:spPr>
          <a:xfrm>
            <a:off x="-15657"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fo-CodeBox-Terraform">
    <p:spTree>
      <p:nvGrpSpPr>
        <p:cNvPr id="1" name=""/>
        <p:cNvGrpSpPr/>
        <p:nvPr/>
      </p:nvGrpSpPr>
      <p:grpSpPr>
        <a:xfrm>
          <a:off x="0" y="0"/>
          <a:ext cx="0" cy="0"/>
          <a:chOff x="0" y="0"/>
          <a:chExt cx="0" cy="0"/>
        </a:xfrm>
      </p:grpSpPr>
      <p:pic>
        <p:nvPicPr>
          <p:cNvPr id="244" name="image14.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19" y="0"/>
            <a:ext cx="7358162" cy="13716435"/>
          </a:xfrm>
          <a:prstGeom prst="rect">
            <a:avLst/>
          </a:prstGeom>
          <a:ln w="12700">
            <a:miter lim="400000"/>
          </a:ln>
        </p:spPr>
      </p:pic>
      <p:grpSp>
        <p:nvGrpSpPr>
          <p:cNvPr id="249" name="Group 249"/>
          <p:cNvGrpSpPr/>
          <p:nvPr/>
        </p:nvGrpSpPr>
        <p:grpSpPr>
          <a:xfrm>
            <a:off x="659357" y="776666"/>
            <a:ext cx="1813537" cy="2060689"/>
            <a:chOff x="0" y="0"/>
            <a:chExt cx="1813536" cy="2060688"/>
          </a:xfrm>
        </p:grpSpPr>
        <p:sp>
          <p:nvSpPr>
            <p:cNvPr id="245" name="Shape 245"/>
            <p:cNvSpPr/>
            <p:nvPr/>
          </p:nvSpPr>
          <p:spPr>
            <a:xfrm>
              <a:off x="627168" y="358380"/>
              <a:ext cx="553023" cy="973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6" name="Shape 246"/>
            <p:cNvSpPr/>
            <p:nvPr/>
          </p:nvSpPr>
          <p:spPr>
            <a:xfrm>
              <a:off x="1257426" y="358380"/>
              <a:ext cx="556111" cy="973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7" name="Shape 247"/>
            <p:cNvSpPr/>
            <p:nvPr/>
          </p:nvSpPr>
          <p:spPr>
            <a:xfrm>
              <a:off x="-1" y="-1"/>
              <a:ext cx="556111" cy="967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48" name="Shape 248"/>
            <p:cNvSpPr/>
            <p:nvPr/>
          </p:nvSpPr>
          <p:spPr>
            <a:xfrm>
              <a:off x="627168" y="1093678"/>
              <a:ext cx="553023" cy="967010"/>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250" name="Shape 250"/>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251" name="Shape 251"/>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252" name="Shape 252"/>
          <p:cNvSpPr>
            <a:spLocks noGrp="1"/>
          </p:cNvSpPr>
          <p:nvPr>
            <p:ph type="body" sz="half" idx="13"/>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253" name="Shape 253"/>
          <p:cNvSpPr>
            <a:spLocks noGrp="1"/>
          </p:cNvSpPr>
          <p:nvPr>
            <p:ph type="body" sz="quarter" idx="14"/>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
        <p:nvSpPr>
          <p:cNvPr id="254" name="Shape 254"/>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55" name="Shape 255"/>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6" name="Shape 256"/>
          <p:cNvSpPr/>
          <p:nvPr/>
        </p:nvSpPr>
        <p:spPr>
          <a:xfrm>
            <a:off x="6030" y="4094997"/>
            <a:ext cx="6773335" cy="7315201"/>
          </a:xfrm>
          <a:prstGeom prst="rect">
            <a:avLst/>
          </a:prstGeom>
          <a:solidFill>
            <a:srgbClr val="5933C3"/>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57" name="Shape 257"/>
          <p:cNvSpPr>
            <a:spLocks noGrp="1"/>
          </p:cNvSpPr>
          <p:nvPr>
            <p:ph type="body" sz="quarter" idx="15"/>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58" name="Shape 25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fo-Image-Consul">
    <p:spTree>
      <p:nvGrpSpPr>
        <p:cNvPr id="1" name=""/>
        <p:cNvGrpSpPr/>
        <p:nvPr/>
      </p:nvGrpSpPr>
      <p:grpSpPr>
        <a:xfrm>
          <a:off x="0" y="0"/>
          <a:ext cx="0" cy="0"/>
          <a:chOff x="0" y="0"/>
          <a:chExt cx="0" cy="0"/>
        </a:xfrm>
      </p:grpSpPr>
      <p:pic>
        <p:nvPicPr>
          <p:cNvPr id="265"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66" name="Shape 266"/>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267" name="Shape 26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68" name="Shape 26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8" name="Group 278"/>
          <p:cNvGrpSpPr/>
          <p:nvPr/>
        </p:nvGrpSpPr>
        <p:grpSpPr>
          <a:xfrm>
            <a:off x="659357" y="662175"/>
            <a:ext cx="1991242" cy="1950721"/>
            <a:chOff x="0" y="0"/>
            <a:chExt cx="1991241" cy="1950720"/>
          </a:xfrm>
        </p:grpSpPr>
        <p:sp>
          <p:nvSpPr>
            <p:cNvPr id="269" name="Shape 269"/>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0" name="Shape 270"/>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1" name="Shape 271"/>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2" name="Shape 272"/>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3" name="Shape 273"/>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4" name="Shape 274"/>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5" name="Shape 275"/>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6" name="Shape 276"/>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77" name="Shape 277"/>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279" name="Shape 279"/>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280" name="Shape 280"/>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281" name="Shape 281"/>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Info-Text-Consul">
    <p:spTree>
      <p:nvGrpSpPr>
        <p:cNvPr id="1" name=""/>
        <p:cNvGrpSpPr/>
        <p:nvPr/>
      </p:nvGrpSpPr>
      <p:grpSpPr>
        <a:xfrm>
          <a:off x="0" y="0"/>
          <a:ext cx="0" cy="0"/>
          <a:chOff x="0" y="0"/>
          <a:chExt cx="0" cy="0"/>
        </a:xfrm>
      </p:grpSpPr>
      <p:sp>
        <p:nvSpPr>
          <p:cNvPr id="288" name="Shape 288"/>
          <p:cNvSpPr>
            <a:spLocks noGrp="1"/>
          </p:cNvSpPr>
          <p:nvPr>
            <p:ph type="body" idx="1"/>
          </p:nvPr>
        </p:nvSpPr>
        <p:spPr>
          <a:xfrm>
            <a:off x="8014999" y="4122458"/>
            <a:ext cx="15785906" cy="8807920"/>
          </a:xfrm>
          <a:prstGeom prst="rect">
            <a:avLst/>
          </a:prstGeom>
        </p:spPr>
        <p:txBody>
          <a:bodyPr>
            <a:normAutofit/>
          </a:bodyPr>
          <a:lstStyle>
            <a:lvl1pPr marL="457200" indent="-457200" defTabSz="1828800">
              <a:spcBef>
                <a:spcPts val="1600"/>
              </a:spcBef>
              <a:buClr>
                <a:schemeClr val="accent6"/>
              </a:buClr>
              <a:buFont typeface="Wingdings-Regular"/>
              <a:buChar char="▪"/>
              <a:defRPr sz="4800">
                <a:solidFill>
                  <a:srgbClr val="44546A"/>
                </a:solidFill>
              </a:defRPr>
            </a:lvl1pPr>
            <a:lvl2pPr marL="800100" indent="-514350" defTabSz="1828800">
              <a:spcBef>
                <a:spcPts val="1600"/>
              </a:spcBef>
              <a:buClr>
                <a:schemeClr val="accent6"/>
              </a:buClr>
              <a:buFont typeface="Wingdings-Regular"/>
              <a:buChar char="–"/>
              <a:defRPr sz="4800">
                <a:solidFill>
                  <a:srgbClr val="44546A"/>
                </a:solidFill>
              </a:defRPr>
            </a:lvl2pPr>
            <a:lvl3pPr marL="1103766" indent="-587828" defTabSz="1828800">
              <a:spcBef>
                <a:spcPts val="1600"/>
              </a:spcBef>
              <a:buClr>
                <a:schemeClr val="accent6"/>
              </a:buClr>
              <a:buFont typeface="Wingdings-Regular"/>
              <a:buChar char="▪"/>
              <a:defRPr sz="4800">
                <a:solidFill>
                  <a:srgbClr val="44546A"/>
                </a:solidFill>
              </a:defRPr>
            </a:lvl3pPr>
            <a:lvl4pPr marL="1330778" indent="-587828" defTabSz="1828800">
              <a:spcBef>
                <a:spcPts val="1600"/>
              </a:spcBef>
              <a:buClr>
                <a:schemeClr val="accent6"/>
              </a:buClr>
              <a:buFont typeface="Wingdings-Regular"/>
              <a:buChar char="–"/>
              <a:defRPr sz="4800">
                <a:solidFill>
                  <a:srgbClr val="44546A"/>
                </a:solidFill>
              </a:defRPr>
            </a:lvl4pPr>
            <a:lvl5pPr marL="1557112" indent="-582387" defTabSz="1828800">
              <a:spcBef>
                <a:spcPts val="1600"/>
              </a:spcBef>
              <a:buClr>
                <a:schemeClr val="accent6"/>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289"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290" name="Shape 29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291" name="Shape 29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01" name="Group 301"/>
          <p:cNvGrpSpPr/>
          <p:nvPr/>
        </p:nvGrpSpPr>
        <p:grpSpPr>
          <a:xfrm>
            <a:off x="659357" y="662175"/>
            <a:ext cx="1991242" cy="1950721"/>
            <a:chOff x="0" y="0"/>
            <a:chExt cx="1991241" cy="1950720"/>
          </a:xfrm>
        </p:grpSpPr>
        <p:sp>
          <p:nvSpPr>
            <p:cNvPr id="292" name="Shape 292"/>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3" name="Shape 293"/>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4" name="Shape 294"/>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5" name="Shape 295"/>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6" name="Shape 296"/>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7" name="Shape 297"/>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8" name="Shape 298"/>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299" name="Shape 299"/>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00" name="Shape 300"/>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02" name="Shape 302"/>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03" name="Shape 303"/>
          <p:cNvSpPr>
            <a:spLocks noGrp="1"/>
          </p:cNvSpPr>
          <p:nvPr>
            <p:ph type="title"/>
          </p:nvPr>
        </p:nvSpPr>
        <p:spPr>
          <a:xfrm>
            <a:off x="6030" y="4547424"/>
            <a:ext cx="6616701" cy="2976502"/>
          </a:xfrm>
          <a:prstGeom prst="rect">
            <a:avLst/>
          </a:prstGeom>
        </p:spPr>
        <p:txBody>
          <a:bodyPr anchor="b"/>
          <a:lstStyle>
            <a:lvl1pPr>
              <a:lnSpc>
                <a:spcPts val="5000"/>
              </a:lnSpc>
              <a:defRPr sz="4800">
                <a:solidFill>
                  <a:srgbClr val="FFFFFF"/>
                </a:solidFill>
              </a:defRPr>
            </a:lvl1pPr>
          </a:lstStyle>
          <a:p>
            <a:r>
              <a:t>Title Text</a:t>
            </a:r>
          </a:p>
        </p:txBody>
      </p:sp>
      <p:sp>
        <p:nvSpPr>
          <p:cNvPr id="304" name="Shape 304"/>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9" name="image4.png"/>
          <p:cNvPicPr>
            <a:picLocks noChangeAspect="1"/>
          </p:cNvPicPr>
          <p:nvPr/>
        </p:nvPicPr>
        <p:blipFill>
          <a:blip r:embed="rId2">
            <a:extLst/>
          </a:blip>
          <a:stretch>
            <a:fillRect/>
          </a:stretch>
        </p:blipFill>
        <p:spPr>
          <a:xfrm>
            <a:off x="-1" y="-1"/>
            <a:ext cx="24384001" cy="13716001"/>
          </a:xfrm>
          <a:prstGeom prst="rect">
            <a:avLst/>
          </a:prstGeom>
          <a:ln w="12700">
            <a:miter lim="400000"/>
          </a:ln>
        </p:spPr>
      </p:pic>
      <p:sp>
        <p:nvSpPr>
          <p:cNvPr id="40" name="Shape 40"/>
          <p:cNvSpPr/>
          <p:nvPr/>
        </p:nvSpPr>
        <p:spPr>
          <a:xfrm>
            <a:off x="1701674" y="3082173"/>
            <a:ext cx="12838854" cy="10633828"/>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1" name="Shape 41"/>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42"/>
          <p:cNvSpPr/>
          <p:nvPr/>
        </p:nvSpPr>
        <p:spPr>
          <a:xfrm>
            <a:off x="2336799" y="12859187"/>
            <a:ext cx="4290647"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43" name="image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44" name="Shape 44"/>
          <p:cNvSpPr>
            <a:spLocks noGrp="1"/>
          </p:cNvSpPr>
          <p:nvPr>
            <p:ph type="title"/>
          </p:nvPr>
        </p:nvSpPr>
        <p:spPr>
          <a:xfrm>
            <a:off x="2336799" y="5257800"/>
            <a:ext cx="11531601" cy="4927600"/>
          </a:xfrm>
          <a:prstGeom prst="rect">
            <a:avLst/>
          </a:prstGeom>
        </p:spPr>
        <p:txBody>
          <a:bodyPr anchor="b"/>
          <a:lstStyle>
            <a:lvl1pPr>
              <a:spcBef>
                <a:spcPts val="2500"/>
              </a:spcBef>
              <a:defRPr sz="8400">
                <a:solidFill>
                  <a:srgbClr val="FFFFFF"/>
                </a:solidFill>
              </a:defRPr>
            </a:lvl1pPr>
          </a:lstStyle>
          <a:p>
            <a:r>
              <a:t>Title Text</a:t>
            </a:r>
          </a:p>
        </p:txBody>
      </p:sp>
      <p:sp>
        <p:nvSpPr>
          <p:cNvPr id="45" name="Shape 45"/>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rgbClr val="8497B0"/>
                </a:solidFill>
              </a:defRPr>
            </a:lvl1pPr>
            <a:lvl2pPr marL="0" indent="342900">
              <a:buSzTx/>
              <a:buFontTx/>
              <a:buNone/>
              <a:defRPr sz="4200">
                <a:solidFill>
                  <a:srgbClr val="8497B0"/>
                </a:solidFill>
              </a:defRPr>
            </a:lvl2pPr>
            <a:lvl3pPr marL="1165860" indent="-480060">
              <a:buFontTx/>
              <a:defRPr sz="4200">
                <a:solidFill>
                  <a:srgbClr val="8497B0"/>
                </a:solidFill>
              </a:defRPr>
            </a:lvl3pPr>
            <a:lvl4pPr marL="1562100" indent="-533400">
              <a:buFontTx/>
              <a:defRPr sz="4200">
                <a:solidFill>
                  <a:srgbClr val="8497B0"/>
                </a:solidFill>
              </a:defRPr>
            </a:lvl4pPr>
            <a:lvl5pPr marL="1905000" indent="-533400">
              <a:buFontTx/>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Info-CodeBox-Consul">
    <p:spTree>
      <p:nvGrpSpPr>
        <p:cNvPr id="1" name=""/>
        <p:cNvGrpSpPr/>
        <p:nvPr/>
      </p:nvGrpSpPr>
      <p:grpSpPr>
        <a:xfrm>
          <a:off x="0" y="0"/>
          <a:ext cx="0" cy="0"/>
          <a:chOff x="0" y="0"/>
          <a:chExt cx="0" cy="0"/>
        </a:xfrm>
      </p:grpSpPr>
      <p:pic>
        <p:nvPicPr>
          <p:cNvPr id="311" name="image15.jp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 y="-1"/>
            <a:ext cx="7373722" cy="13716001"/>
          </a:xfrm>
          <a:prstGeom prst="rect">
            <a:avLst/>
          </a:prstGeom>
          <a:ln w="12700">
            <a:miter lim="400000"/>
          </a:ln>
        </p:spPr>
      </p:pic>
      <p:sp>
        <p:nvSpPr>
          <p:cNvPr id="312" name="Shape 312"/>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13" name="Shape 313"/>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23" name="Group 323"/>
          <p:cNvGrpSpPr/>
          <p:nvPr/>
        </p:nvGrpSpPr>
        <p:grpSpPr>
          <a:xfrm>
            <a:off x="659357" y="662175"/>
            <a:ext cx="1991242" cy="1950721"/>
            <a:chOff x="0" y="0"/>
            <a:chExt cx="1991241" cy="1950720"/>
          </a:xfrm>
        </p:grpSpPr>
        <p:sp>
          <p:nvSpPr>
            <p:cNvPr id="314" name="Shape 314"/>
            <p:cNvSpPr/>
            <p:nvPr/>
          </p:nvSpPr>
          <p:spPr>
            <a:xfrm>
              <a:off x="760065" y="766586"/>
              <a:ext cx="414283" cy="417548"/>
            </a:xfrm>
            <a:prstGeom prst="ellipse">
              <a:avLst/>
            </a:prstGeom>
            <a:solidFill>
              <a:srgbClr val="FFFFFF">
                <a:alpha val="80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5" name="Shape 315"/>
            <p:cNvSpPr/>
            <p:nvPr/>
          </p:nvSpPr>
          <p:spPr>
            <a:xfrm>
              <a:off x="1272210" y="877496"/>
              <a:ext cx="189201" cy="195724"/>
            </a:xfrm>
            <a:prstGeom prst="ellipse">
              <a:avLst/>
            </a:pr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6" name="Shape 316"/>
            <p:cNvSpPr/>
            <p:nvPr/>
          </p:nvSpPr>
          <p:spPr>
            <a:xfrm>
              <a:off x="1526217" y="1043136"/>
              <a:ext cx="194360" cy="190654"/>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7" name="Shape 317"/>
            <p:cNvSpPr/>
            <p:nvPr/>
          </p:nvSpPr>
          <p:spPr>
            <a:xfrm>
              <a:off x="1532419" y="723453"/>
              <a:ext cx="191777" cy="190653"/>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8" name="Shape 318"/>
            <p:cNvSpPr/>
            <p:nvPr/>
          </p:nvSpPr>
          <p:spPr>
            <a:xfrm>
              <a:off x="1799293" y="1037158"/>
              <a:ext cx="191949" cy="193998"/>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19" name="Shape 319"/>
            <p:cNvSpPr/>
            <p:nvPr/>
          </p:nvSpPr>
          <p:spPr>
            <a:xfrm>
              <a:off x="1799274" y="719543"/>
              <a:ext cx="190594" cy="191948"/>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0" name="Shape 320"/>
            <p:cNvSpPr/>
            <p:nvPr/>
          </p:nvSpPr>
          <p:spPr>
            <a:xfrm>
              <a:off x="1665432" y="1339337"/>
              <a:ext cx="193953" cy="195230"/>
            </a:xfrm>
            <a:custGeom>
              <a:avLst/>
              <a:gdLst/>
              <a:ahLst/>
              <a:cxnLst>
                <a:cxn ang="0">
                  <a:pos x="wd2" y="hd2"/>
                </a:cxn>
                <a:cxn ang="5400000">
                  <a:pos x="wd2" y="hd2"/>
                </a:cxn>
                <a:cxn ang="10800000">
                  <a:pos x="wd2" y="hd2"/>
                </a:cxn>
                <a:cxn ang="16200000">
                  <a:pos x="wd2" y="hd2"/>
                </a:cxn>
              </a:cxnLst>
              <a:rect l="0" t="0" r="r" b="b"/>
              <a:pathLst>
                <a:path w="20067" h="1901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1" name="Shape 321"/>
            <p:cNvSpPr/>
            <p:nvPr/>
          </p:nvSpPr>
          <p:spPr>
            <a:xfrm>
              <a:off x="1668553" y="420618"/>
              <a:ext cx="190626" cy="191000"/>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322" name="Shape 322"/>
            <p:cNvSpPr/>
            <p:nvPr/>
          </p:nvSpPr>
          <p:spPr>
            <a:xfrm>
              <a:off x="0" y="0"/>
              <a:ext cx="1559274" cy="1950721"/>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324" name="Shape 324"/>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25" name="Shape 325"/>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26" name="Shape 326"/>
          <p:cNvSpPr/>
          <p:nvPr/>
        </p:nvSpPr>
        <p:spPr>
          <a:xfrm>
            <a:off x="6030" y="4094997"/>
            <a:ext cx="6773335" cy="7315201"/>
          </a:xfrm>
          <a:prstGeom prst="rect">
            <a:avLst/>
          </a:prstGeom>
          <a:solidFill>
            <a:schemeClr val="accent6">
              <a:lumOff val="-11728"/>
            </a:schemeClr>
          </a:solidFill>
          <a:ln w="12700">
            <a:miter lim="400000"/>
          </a:ln>
        </p:spPr>
        <p:txBody>
          <a:bodyPr lIns="121919" tIns="121919" rIns="121919" bIns="121919">
            <a:normAutofit/>
          </a:bodyPr>
          <a:lstStyle/>
          <a:p>
            <a:pPr defTabSz="2438400">
              <a:lnSpc>
                <a:spcPts val="4000"/>
              </a:lnSpc>
              <a:spcBef>
                <a:spcPts val="0"/>
              </a:spcBef>
              <a:defRPr sz="3600" b="0">
                <a:latin typeface="Verdana"/>
                <a:ea typeface="Verdana"/>
                <a:cs typeface="Verdana"/>
                <a:sym typeface="Verdana"/>
              </a:defRPr>
            </a:pPr>
            <a:endParaRPr/>
          </a:p>
        </p:txBody>
      </p:sp>
      <p:sp>
        <p:nvSpPr>
          <p:cNvPr id="327" name="Shape 32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28" name="Shape 32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329" name="Shape 32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30" name="Shape 33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Info-Image-Vault">
    <p:spTree>
      <p:nvGrpSpPr>
        <p:cNvPr id="1" name=""/>
        <p:cNvGrpSpPr/>
        <p:nvPr/>
      </p:nvGrpSpPr>
      <p:grpSpPr>
        <a:xfrm>
          <a:off x="0" y="0"/>
          <a:ext cx="0" cy="0"/>
          <a:chOff x="0" y="0"/>
          <a:chExt cx="0" cy="0"/>
        </a:xfrm>
      </p:grpSpPr>
      <p:pic>
        <p:nvPicPr>
          <p:cNvPr id="337"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38" name="Shape 338"/>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6" name="Group 346"/>
          <p:cNvGrpSpPr/>
          <p:nvPr/>
        </p:nvGrpSpPr>
        <p:grpSpPr>
          <a:xfrm>
            <a:off x="705842" y="643031"/>
            <a:ext cx="2099012" cy="2105871"/>
            <a:chOff x="0" y="0"/>
            <a:chExt cx="2099011" cy="2105869"/>
          </a:xfrm>
        </p:grpSpPr>
        <p:sp>
          <p:nvSpPr>
            <p:cNvPr id="339" name="Shape 339"/>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0" name="Shape 340"/>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1" name="Shape 341"/>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2" name="Shape 342"/>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3" name="Shape 343"/>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4" name="Shape 344"/>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45" name="Shape 345"/>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47" name="Shape 347"/>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48" name="Shape 348"/>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9" name="Shape 349"/>
          <p:cNvSpPr>
            <a:spLocks noGrp="1"/>
          </p:cNvSpPr>
          <p:nvPr>
            <p:ph type="title"/>
          </p:nvPr>
        </p:nvSpPr>
        <p:spPr>
          <a:xfrm>
            <a:off x="-2060" y="4547424"/>
            <a:ext cx="6612847" cy="2976502"/>
          </a:xfrm>
          <a:prstGeom prst="rect">
            <a:avLst/>
          </a:prstGeom>
        </p:spPr>
        <p:txBody>
          <a:bodyPr anchor="b"/>
          <a:lstStyle>
            <a:lvl1pPr marL="12700" indent="-12700">
              <a:lnSpc>
                <a:spcPts val="5000"/>
              </a:lnSpc>
              <a:defRPr sz="4800">
                <a:solidFill>
                  <a:srgbClr val="FFFFFF"/>
                </a:solidFill>
              </a:defRPr>
            </a:lvl1pPr>
          </a:lstStyle>
          <a:p>
            <a:r>
              <a:t>Title Text</a:t>
            </a:r>
          </a:p>
        </p:txBody>
      </p:sp>
      <p:sp>
        <p:nvSpPr>
          <p:cNvPr id="350" name="Shape 350"/>
          <p:cNvSpPr>
            <a:spLocks noGrp="1"/>
          </p:cNvSpPr>
          <p:nvPr>
            <p:ph type="body" sz="quarter" idx="13"/>
          </p:nvPr>
        </p:nvSpPr>
        <p:spPr>
          <a:xfrm>
            <a:off x="-1" y="7657141"/>
            <a:ext cx="6585388" cy="3368285"/>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51" name="Shape 351"/>
          <p:cNvSpPr>
            <a:spLocks noGrp="1"/>
          </p:cNvSpPr>
          <p:nvPr>
            <p:ph type="pic" idx="14"/>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Info-Text-Vault">
    <p:spTree>
      <p:nvGrpSpPr>
        <p:cNvPr id="1" name=""/>
        <p:cNvGrpSpPr/>
        <p:nvPr/>
      </p:nvGrpSpPr>
      <p:grpSpPr>
        <a:xfrm>
          <a:off x="0" y="0"/>
          <a:ext cx="0" cy="0"/>
          <a:chOff x="0" y="0"/>
          <a:chExt cx="0" cy="0"/>
        </a:xfrm>
      </p:grpSpPr>
      <p:pic>
        <p:nvPicPr>
          <p:cNvPr id="358"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59" name="Shape 359"/>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67" name="Group 367"/>
          <p:cNvGrpSpPr/>
          <p:nvPr/>
        </p:nvGrpSpPr>
        <p:grpSpPr>
          <a:xfrm>
            <a:off x="705842" y="643031"/>
            <a:ext cx="2099012" cy="2105871"/>
            <a:chOff x="0" y="0"/>
            <a:chExt cx="2099011" cy="2105869"/>
          </a:xfrm>
        </p:grpSpPr>
        <p:sp>
          <p:nvSpPr>
            <p:cNvPr id="360" name="Shape 360"/>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1" name="Shape 361"/>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2" name="Shape 362"/>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3" name="Shape 363"/>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4" name="Shape 364"/>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5" name="Shape 365"/>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66" name="Shape 366"/>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68" name="Shape 368"/>
          <p:cNvSpPr>
            <a:spLocks noGrp="1"/>
          </p:cNvSpPr>
          <p:nvPr>
            <p:ph type="body" idx="1"/>
          </p:nvPr>
        </p:nvSpPr>
        <p:spPr>
          <a:xfrm>
            <a:off x="8014999" y="4128163"/>
            <a:ext cx="15711928" cy="8814917"/>
          </a:xfrm>
          <a:prstGeom prst="rect">
            <a:avLst/>
          </a:prstGeom>
        </p:spPr>
        <p:txBody>
          <a:bodyPr>
            <a:normAutofit/>
          </a:bodyPr>
          <a:lstStyle>
            <a:lvl1pPr marL="457200" indent="-457200" defTabSz="1828800">
              <a:spcBef>
                <a:spcPts val="1600"/>
              </a:spcBef>
              <a:buClr>
                <a:srgbClr val="808080"/>
              </a:buClr>
              <a:buFont typeface="Wingdings-Regular"/>
              <a:buChar char="▪"/>
              <a:defRPr sz="4800">
                <a:solidFill>
                  <a:srgbClr val="44546A"/>
                </a:solidFill>
              </a:defRPr>
            </a:lvl1pPr>
            <a:lvl2pPr marL="800100" indent="-514350" defTabSz="1828800">
              <a:spcBef>
                <a:spcPts val="1600"/>
              </a:spcBef>
              <a:buClr>
                <a:srgbClr val="808080"/>
              </a:buClr>
              <a:buFont typeface="Wingdings-Regular"/>
              <a:buChar char="–"/>
              <a:defRPr sz="4800">
                <a:solidFill>
                  <a:srgbClr val="44546A"/>
                </a:solidFill>
              </a:defRPr>
            </a:lvl2pPr>
            <a:lvl3pPr marL="1103766" indent="-587828" defTabSz="1828800">
              <a:spcBef>
                <a:spcPts val="1600"/>
              </a:spcBef>
              <a:buClr>
                <a:srgbClr val="808080"/>
              </a:buClr>
              <a:buFont typeface="Wingdings-Regular"/>
              <a:buChar char="▪"/>
              <a:defRPr sz="4800">
                <a:solidFill>
                  <a:srgbClr val="44546A"/>
                </a:solidFill>
              </a:defRPr>
            </a:lvl3pPr>
            <a:lvl4pPr marL="1330778" indent="-587828" defTabSz="1828800">
              <a:spcBef>
                <a:spcPts val="1600"/>
              </a:spcBef>
              <a:buClr>
                <a:srgbClr val="808080"/>
              </a:buClr>
              <a:buFont typeface="Wingdings-Regular"/>
              <a:buChar char="–"/>
              <a:defRPr sz="4800">
                <a:solidFill>
                  <a:srgbClr val="44546A"/>
                </a:solidFill>
              </a:defRPr>
            </a:lvl4pPr>
            <a:lvl5pPr marL="1557112" indent="-582387" defTabSz="1828800">
              <a:spcBef>
                <a:spcPts val="1600"/>
              </a:spcBef>
              <a:buClr>
                <a:srgbClr val="808080"/>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369" name="Shape 36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70" name="Shape 37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71" name="Shape 37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72" name="Shape 37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fo-Code-Vault">
    <p:spTree>
      <p:nvGrpSpPr>
        <p:cNvPr id="1" name=""/>
        <p:cNvGrpSpPr/>
        <p:nvPr/>
      </p:nvGrpSpPr>
      <p:grpSpPr>
        <a:xfrm>
          <a:off x="0" y="0"/>
          <a:ext cx="0" cy="0"/>
          <a:chOff x="0" y="0"/>
          <a:chExt cx="0" cy="0"/>
        </a:xfrm>
      </p:grpSpPr>
      <p:pic>
        <p:nvPicPr>
          <p:cNvPr id="379" name="image16.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94" y="11"/>
            <a:ext cx="7373723" cy="13716001"/>
          </a:xfrm>
          <a:prstGeom prst="rect">
            <a:avLst/>
          </a:prstGeom>
          <a:ln w="12700">
            <a:miter lim="400000"/>
          </a:ln>
        </p:spPr>
      </p:pic>
      <p:sp>
        <p:nvSpPr>
          <p:cNvPr id="380" name="Shape 380"/>
          <p:cNvSpPr/>
          <p:nvPr/>
        </p:nvSpPr>
        <p:spPr>
          <a:xfrm>
            <a:off x="28890" y="4105157"/>
            <a:ext cx="6773335" cy="7315201"/>
          </a:xfrm>
          <a:prstGeom prst="rect">
            <a:avLst/>
          </a:prstGeom>
          <a:solidFill>
            <a:srgbClr val="000000"/>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88" name="Group 388"/>
          <p:cNvGrpSpPr/>
          <p:nvPr/>
        </p:nvGrpSpPr>
        <p:grpSpPr>
          <a:xfrm>
            <a:off x="705842" y="643031"/>
            <a:ext cx="2099012" cy="2105871"/>
            <a:chOff x="0" y="0"/>
            <a:chExt cx="2099011" cy="2105869"/>
          </a:xfrm>
        </p:grpSpPr>
        <p:sp>
          <p:nvSpPr>
            <p:cNvPr id="381" name="Shape 381"/>
            <p:cNvSpPr/>
            <p:nvPr/>
          </p:nvSpPr>
          <p:spPr>
            <a:xfrm>
              <a:off x="-1" y="-1"/>
              <a:ext cx="2099012" cy="210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2" name="Shape 382"/>
            <p:cNvSpPr/>
            <p:nvPr/>
          </p:nvSpPr>
          <p:spPr>
            <a:xfrm>
              <a:off x="809422" y="785414"/>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3" name="Shape 383"/>
            <p:cNvSpPr/>
            <p:nvPr/>
          </p:nvSpPr>
          <p:spPr>
            <a:xfrm>
              <a:off x="802561" y="785414"/>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4" name="Shape 384"/>
            <p:cNvSpPr/>
            <p:nvPr/>
          </p:nvSpPr>
          <p:spPr>
            <a:xfrm>
              <a:off x="809422" y="421860"/>
              <a:ext cx="113180" cy="120041"/>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5" name="Shape 385"/>
            <p:cNvSpPr/>
            <p:nvPr/>
          </p:nvSpPr>
          <p:spPr>
            <a:xfrm>
              <a:off x="802561" y="421860"/>
              <a:ext cx="120043" cy="1200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6" name="Shape 386"/>
            <p:cNvSpPr/>
            <p:nvPr/>
          </p:nvSpPr>
          <p:spPr>
            <a:xfrm>
              <a:off x="991199" y="603637"/>
              <a:ext cx="113180" cy="123473"/>
            </a:xfrm>
            <a:prstGeom prst="rect">
              <a:avLst/>
            </a:prstGeom>
            <a:solidFill>
              <a:srgbClr val="FFFFFF">
                <a:alpha val="54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387" name="Shape 387"/>
            <p:cNvSpPr/>
            <p:nvPr/>
          </p:nvSpPr>
          <p:spPr>
            <a:xfrm>
              <a:off x="984341" y="603637"/>
              <a:ext cx="120043" cy="1234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389" name="Shape 389"/>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390" name="Shape 390"/>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91" name="Shape 391"/>
          <p:cNvSpPr>
            <a:spLocks noGrp="1"/>
          </p:cNvSpPr>
          <p:nvPr>
            <p:ph type="title"/>
          </p:nvPr>
        </p:nvSpPr>
        <p:spPr>
          <a:xfrm>
            <a:off x="-2060" y="4547424"/>
            <a:ext cx="6612847" cy="2976502"/>
          </a:xfrm>
          <a:prstGeom prst="rect">
            <a:avLst/>
          </a:prstGeom>
        </p:spPr>
        <p:txBody>
          <a:bodyPr anchor="b"/>
          <a:lstStyle>
            <a:lvl1pPr>
              <a:lnSpc>
                <a:spcPts val="5000"/>
              </a:lnSpc>
              <a:defRPr sz="4800">
                <a:solidFill>
                  <a:srgbClr val="FFFFFF"/>
                </a:solidFill>
              </a:defRPr>
            </a:lvl1pPr>
          </a:lstStyle>
          <a:p>
            <a:r>
              <a:t>Title Text</a:t>
            </a:r>
          </a:p>
        </p:txBody>
      </p:sp>
      <p:sp>
        <p:nvSpPr>
          <p:cNvPr id="392" name="Shape 392"/>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393" name="Shape 393"/>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394" name="Shape 394"/>
          <p:cNvSpPr/>
          <p:nvPr/>
        </p:nvSpPr>
        <p:spPr>
          <a:xfrm>
            <a:off x="8525562" y="2479554"/>
            <a:ext cx="14677338"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395" name="Shape 395"/>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396" name="Shape 396"/>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Info-Image-Nomad">
    <p:spTree>
      <p:nvGrpSpPr>
        <p:cNvPr id="1" name=""/>
        <p:cNvGrpSpPr/>
        <p:nvPr/>
      </p:nvGrpSpPr>
      <p:grpSpPr>
        <a:xfrm>
          <a:off x="0" y="0"/>
          <a:ext cx="0" cy="0"/>
          <a:chOff x="0" y="0"/>
          <a:chExt cx="0" cy="0"/>
        </a:xfrm>
      </p:grpSpPr>
      <p:pic>
        <p:nvPicPr>
          <p:cNvPr id="403" name="image17.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07" name="Group 407"/>
          <p:cNvGrpSpPr/>
          <p:nvPr/>
        </p:nvGrpSpPr>
        <p:grpSpPr>
          <a:xfrm>
            <a:off x="653685" y="610965"/>
            <a:ext cx="1971097" cy="2266393"/>
            <a:chOff x="0" y="0"/>
            <a:chExt cx="1971095" cy="2266391"/>
          </a:xfrm>
        </p:grpSpPr>
        <p:sp>
          <p:nvSpPr>
            <p:cNvPr id="404" name="Shape 404"/>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5" name="Shape 405"/>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06" name="Shape 406"/>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08" name="Shape 408"/>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09" name="Shape 409"/>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10" name="Shape 410"/>
          <p:cNvSpPr>
            <a:spLocks noGrp="1"/>
          </p:cNvSpPr>
          <p:nvPr>
            <p:ph type="pic" idx="13"/>
          </p:nvPr>
        </p:nvSpPr>
        <p:spPr>
          <a:xfrm>
            <a:off x="8030797" y="747437"/>
            <a:ext cx="15696127" cy="12195643"/>
          </a:xfrm>
          <a:prstGeom prst="rect">
            <a:avLst/>
          </a:prstGeom>
          <a:ln w="12700">
            <a:solidFill>
              <a:srgbClr val="CBCFD5"/>
            </a:solidFill>
            <a:round/>
          </a:ln>
        </p:spPr>
        <p:txBody>
          <a:bodyPr lIns="91439" tIns="45719" rIns="91439" bIns="45719"/>
          <a:lstStyle/>
          <a:p>
            <a:endParaRPr/>
          </a:p>
        </p:txBody>
      </p:sp>
      <p:sp>
        <p:nvSpPr>
          <p:cNvPr id="411" name="Shape 411"/>
          <p:cNvSpPr/>
          <p:nvPr/>
        </p:nvSpPr>
        <p:spPr>
          <a:xfrm>
            <a:off x="28890" y="410515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12" name="Shape 412"/>
          <p:cNvSpPr>
            <a:spLocks noGrp="1"/>
          </p:cNvSpPr>
          <p:nvPr>
            <p:ph type="body" sz="quarter" idx="14"/>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13" name="Shape 413"/>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Info-Text-Nomad">
    <p:spTree>
      <p:nvGrpSpPr>
        <p:cNvPr id="1" name=""/>
        <p:cNvGrpSpPr/>
        <p:nvPr/>
      </p:nvGrpSpPr>
      <p:grpSpPr>
        <a:xfrm>
          <a:off x="0" y="0"/>
          <a:ext cx="0" cy="0"/>
          <a:chOff x="0" y="0"/>
          <a:chExt cx="0" cy="0"/>
        </a:xfrm>
      </p:grpSpPr>
      <p:sp>
        <p:nvSpPr>
          <p:cNvPr id="420" name="Shape 420"/>
          <p:cNvSpPr>
            <a:spLocks noGrp="1"/>
          </p:cNvSpPr>
          <p:nvPr>
            <p:ph type="body" idx="1"/>
          </p:nvPr>
        </p:nvSpPr>
        <p:spPr>
          <a:xfrm>
            <a:off x="8014999" y="4133223"/>
            <a:ext cx="15711929" cy="8809857"/>
          </a:xfrm>
          <a:prstGeom prst="rect">
            <a:avLst/>
          </a:prstGeom>
        </p:spPr>
        <p:txBody>
          <a:bodyPr>
            <a:normAutofit/>
          </a:bodyPr>
          <a:lstStyle>
            <a:lvl1pPr marL="457200" indent="-457200" defTabSz="1828800">
              <a:spcBef>
                <a:spcPts val="1600"/>
              </a:spcBef>
              <a:buClr>
                <a:schemeClr val="accent5"/>
              </a:buClr>
              <a:buFont typeface="Wingdings-Regular"/>
              <a:buChar char="▪"/>
              <a:defRPr sz="4800">
                <a:solidFill>
                  <a:srgbClr val="44546A"/>
                </a:solidFill>
              </a:defRPr>
            </a:lvl1pPr>
            <a:lvl2pPr marL="800100" indent="-514350" defTabSz="1828800">
              <a:spcBef>
                <a:spcPts val="1600"/>
              </a:spcBef>
              <a:buClr>
                <a:schemeClr val="accent5"/>
              </a:buClr>
              <a:buFont typeface="Wingdings-Regular"/>
              <a:buChar char="–"/>
              <a:defRPr sz="4800">
                <a:solidFill>
                  <a:srgbClr val="44546A"/>
                </a:solidFill>
              </a:defRPr>
            </a:lvl2pPr>
            <a:lvl3pPr marL="1103766" indent="-587828" defTabSz="1828800">
              <a:spcBef>
                <a:spcPts val="1600"/>
              </a:spcBef>
              <a:buClr>
                <a:schemeClr val="accent5"/>
              </a:buClr>
              <a:buFont typeface="Wingdings-Regular"/>
              <a:buChar char="▪"/>
              <a:defRPr sz="4800">
                <a:solidFill>
                  <a:srgbClr val="44546A"/>
                </a:solidFill>
              </a:defRPr>
            </a:lvl3pPr>
            <a:lvl4pPr marL="1330778" indent="-587828" defTabSz="1828800">
              <a:spcBef>
                <a:spcPts val="1600"/>
              </a:spcBef>
              <a:buClr>
                <a:schemeClr val="accent5"/>
              </a:buClr>
              <a:buFont typeface="Wingdings-Regular"/>
              <a:buChar char="–"/>
              <a:defRPr sz="4800">
                <a:solidFill>
                  <a:srgbClr val="44546A"/>
                </a:solidFill>
              </a:defRPr>
            </a:lvl4pPr>
            <a:lvl5pPr marL="1557112" indent="-582387" defTabSz="1828800">
              <a:spcBef>
                <a:spcPts val="1600"/>
              </a:spcBef>
              <a:buClr>
                <a:schemeClr val="accent5"/>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pic>
        <p:nvPicPr>
          <p:cNvPr id="421" name="image17.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grpSp>
        <p:nvGrpSpPr>
          <p:cNvPr id="425" name="Group 425"/>
          <p:cNvGrpSpPr/>
          <p:nvPr/>
        </p:nvGrpSpPr>
        <p:grpSpPr>
          <a:xfrm>
            <a:off x="653685" y="610965"/>
            <a:ext cx="1971097" cy="2266393"/>
            <a:chOff x="0" y="0"/>
            <a:chExt cx="1971095" cy="2266391"/>
          </a:xfrm>
        </p:grpSpPr>
        <p:sp>
          <p:nvSpPr>
            <p:cNvPr id="422" name="Shape 42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3" name="Shape 42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4" name="Shape 42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26" name="Shape 426"/>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27" name="Shape 427"/>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8" name="Shape 428"/>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29" name="Shape 429"/>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30" name="Shape 430"/>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Info-CodeBox-Nomad">
    <p:spTree>
      <p:nvGrpSpPr>
        <p:cNvPr id="1" name=""/>
        <p:cNvGrpSpPr/>
        <p:nvPr/>
      </p:nvGrpSpPr>
      <p:grpSpPr>
        <a:xfrm>
          <a:off x="0" y="0"/>
          <a:ext cx="0" cy="0"/>
          <a:chOff x="0" y="0"/>
          <a:chExt cx="0" cy="0"/>
        </a:xfrm>
      </p:grpSpPr>
      <p:pic>
        <p:nvPicPr>
          <p:cNvPr id="437" name="image17.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938" y="-3"/>
            <a:ext cx="7337692" cy="13716004"/>
          </a:xfrm>
          <a:prstGeom prst="rect">
            <a:avLst/>
          </a:prstGeom>
          <a:ln w="12700">
            <a:miter lim="400000"/>
          </a:ln>
        </p:spPr>
      </p:pic>
      <p:sp>
        <p:nvSpPr>
          <p:cNvPr id="438" name="Shape 438"/>
          <p:cNvSpPr/>
          <p:nvPr/>
        </p:nvSpPr>
        <p:spPr>
          <a:xfrm>
            <a:off x="8525562" y="2931055"/>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439" name="Shape 439"/>
          <p:cNvSpPr/>
          <p:nvPr/>
        </p:nvSpPr>
        <p:spPr>
          <a:xfrm>
            <a:off x="8523730" y="2479554"/>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40" name="Shape 440"/>
          <p:cNvSpPr>
            <a:spLocks noGrp="1"/>
          </p:cNvSpPr>
          <p:nvPr>
            <p:ph type="sldNum" sz="quarter" idx="2"/>
          </p:nvPr>
        </p:nvSpPr>
        <p:spPr>
          <a:xfrm>
            <a:off x="23603591" y="13156774"/>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41" name="Shape 441"/>
          <p:cNvSpPr/>
          <p:nvPr/>
        </p:nvSpPr>
        <p:spPr>
          <a:xfrm>
            <a:off x="19445329" y="1314128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5" name="Group 445"/>
          <p:cNvGrpSpPr/>
          <p:nvPr/>
        </p:nvGrpSpPr>
        <p:grpSpPr>
          <a:xfrm>
            <a:off x="653685" y="610965"/>
            <a:ext cx="1971097" cy="2266393"/>
            <a:chOff x="0" y="0"/>
            <a:chExt cx="1971095" cy="2266391"/>
          </a:xfrm>
        </p:grpSpPr>
        <p:sp>
          <p:nvSpPr>
            <p:cNvPr id="442" name="Shape 442"/>
            <p:cNvSpPr/>
            <p:nvPr/>
          </p:nvSpPr>
          <p:spPr>
            <a:xfrm>
              <a:off x="985547"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3" name="Shape 443"/>
            <p:cNvSpPr/>
            <p:nvPr/>
          </p:nvSpPr>
          <p:spPr>
            <a:xfrm>
              <a:off x="0" y="0"/>
              <a:ext cx="1971096" cy="1059373"/>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44" name="Shape 444"/>
            <p:cNvSpPr/>
            <p:nvPr/>
          </p:nvSpPr>
          <p:spPr>
            <a:xfrm>
              <a:off x="0" y="564753"/>
              <a:ext cx="985549" cy="1701639"/>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46" name="Shape 446"/>
          <p:cNvSpPr/>
          <p:nvPr/>
        </p:nvSpPr>
        <p:spPr>
          <a:xfrm>
            <a:off x="6030" y="4094997"/>
            <a:ext cx="6773335" cy="7315201"/>
          </a:xfrm>
          <a:prstGeom prst="rect">
            <a:avLst/>
          </a:prstGeom>
          <a:solidFill>
            <a:schemeClr val="accent5">
              <a:lumOff val="-8745"/>
            </a:schemeClr>
          </a:solidFill>
          <a:ln w="25400">
            <a:miter lim="400000"/>
          </a:ln>
        </p:spPr>
        <p:txBody>
          <a:bodyPr lIns="243839" tIns="243839" rIns="243839" bIns="243839" anchor="b">
            <a:normAutofit/>
          </a:bodyPr>
          <a:lstStyle/>
          <a:p>
            <a:pPr defTabSz="2438400">
              <a:lnSpc>
                <a:spcPts val="5000"/>
              </a:lnSpc>
              <a:spcBef>
                <a:spcPts val="0"/>
              </a:spcBef>
            </a:pPr>
            <a:endParaRPr/>
          </a:p>
        </p:txBody>
      </p:sp>
      <p:sp>
        <p:nvSpPr>
          <p:cNvPr id="447" name="Shape 447"/>
          <p:cNvSpPr>
            <a:spLocks noGrp="1"/>
          </p:cNvSpPr>
          <p:nvPr>
            <p:ph type="body" sz="quarter" idx="13"/>
          </p:nvPr>
        </p:nvSpPr>
        <p:spPr>
          <a:xfrm>
            <a:off x="-1" y="7657141"/>
            <a:ext cx="6585388" cy="3365501"/>
          </a:xfrm>
          <a:prstGeom prst="rect">
            <a:avLst/>
          </a:prstGeom>
          <a:ln w="12700"/>
        </p:spPr>
        <p:txBody>
          <a:bodyPr>
            <a:normAutofit/>
          </a:bodyPr>
          <a:lstStyle/>
          <a:p>
            <a:pPr marL="0" indent="0">
              <a:lnSpc>
                <a:spcPts val="4000"/>
              </a:lnSpc>
              <a:spcBef>
                <a:spcPts val="0"/>
              </a:spcBef>
              <a:buSzTx/>
              <a:buFontTx/>
              <a:buNone/>
              <a:defRPr sz="3600">
                <a:solidFill>
                  <a:srgbClr val="FFFFFF"/>
                </a:solidFill>
              </a:defRPr>
            </a:pPr>
            <a:endParaRPr/>
          </a:p>
        </p:txBody>
      </p:sp>
      <p:sp>
        <p:nvSpPr>
          <p:cNvPr id="448" name="Shape 448"/>
          <p:cNvSpPr>
            <a:spLocks noGrp="1"/>
          </p:cNvSpPr>
          <p:nvPr>
            <p:ph type="title"/>
          </p:nvPr>
        </p:nvSpPr>
        <p:spPr>
          <a:xfrm>
            <a:off x="-1" y="4552125"/>
            <a:ext cx="6616701" cy="2971801"/>
          </a:xfrm>
          <a:prstGeom prst="rect">
            <a:avLst/>
          </a:prstGeom>
        </p:spPr>
        <p:txBody>
          <a:bodyPr anchor="b"/>
          <a:lstStyle>
            <a:lvl1pPr>
              <a:lnSpc>
                <a:spcPts val="5000"/>
              </a:lnSpc>
              <a:defRPr sz="4800">
                <a:solidFill>
                  <a:srgbClr val="FFFFFF"/>
                </a:solidFill>
              </a:defRPr>
            </a:lvl1pPr>
          </a:lstStyle>
          <a:p>
            <a:r>
              <a:t>Title Text</a:t>
            </a:r>
          </a:p>
        </p:txBody>
      </p:sp>
      <p:sp>
        <p:nvSpPr>
          <p:cNvPr id="449" name="Shape 449"/>
          <p:cNvSpPr>
            <a:spLocks noGrp="1"/>
          </p:cNvSpPr>
          <p:nvPr>
            <p:ph type="body" sz="half" idx="14"/>
          </p:nvPr>
        </p:nvSpPr>
        <p:spPr>
          <a:xfrm>
            <a:off x="8812231" y="34709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450" name="Shape 450"/>
          <p:cNvSpPr>
            <a:spLocks noGrp="1"/>
          </p:cNvSpPr>
          <p:nvPr>
            <p:ph type="body" sz="quarter" idx="15"/>
          </p:nvPr>
        </p:nvSpPr>
        <p:spPr>
          <a:xfrm>
            <a:off x="8812231" y="24805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ody w/title">
    <p:spTree>
      <p:nvGrpSpPr>
        <p:cNvPr id="1" name=""/>
        <p:cNvGrpSpPr/>
        <p:nvPr/>
      </p:nvGrpSpPr>
      <p:grpSpPr>
        <a:xfrm>
          <a:off x="0" y="0"/>
          <a:ext cx="0" cy="0"/>
          <a:chOff x="0" y="0"/>
          <a:chExt cx="0" cy="0"/>
        </a:xfrm>
      </p:grpSpPr>
      <p:pic>
        <p:nvPicPr>
          <p:cNvPr id="457" name="image18.jpg"/>
          <p:cNvPicPr>
            <a:picLocks noChangeAspect="1"/>
          </p:cNvPicPr>
          <p:nvPr/>
        </p:nvPicPr>
        <p:blipFill>
          <a:blip r:embed="rId2">
            <a:alphaModFix amt="34000"/>
            <a:extLst/>
          </a:blip>
          <a:stretch>
            <a:fillRect/>
          </a:stretch>
        </p:blipFill>
        <p:spPr>
          <a:xfrm>
            <a:off x="-1" y="278779"/>
            <a:ext cx="24384001" cy="13716001"/>
          </a:xfrm>
          <a:prstGeom prst="rect">
            <a:avLst/>
          </a:prstGeom>
          <a:ln w="12700">
            <a:miter lim="400000"/>
          </a:ln>
        </p:spPr>
      </p:pic>
      <p:sp>
        <p:nvSpPr>
          <p:cNvPr id="21" name="Shape 458">
            <a:extLst>
              <a:ext uri="{FF2B5EF4-FFF2-40B4-BE49-F238E27FC236}">
                <a16:creationId xmlns:a16="http://schemas.microsoft.com/office/drawing/2014/main" id="{33270A15-4564-8042-8315-F648CF17AA15}"/>
              </a:ext>
            </a:extLst>
          </p:cNvPr>
          <p:cNvSpPr/>
          <p:nvPr userDrawn="1"/>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59" name="Shape 459"/>
          <p:cNvSpPr>
            <a:spLocks noGrp="1"/>
          </p:cNvSpPr>
          <p:nvPr>
            <p:ph type="body" idx="1"/>
          </p:nvPr>
        </p:nvSpPr>
        <p:spPr>
          <a:xfrm>
            <a:off x="1453186" y="3349719"/>
            <a:ext cx="21745481" cy="9241292"/>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60" name="Shape 460"/>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61" name="Shape 461"/>
          <p:cNvSpPr>
            <a:spLocks noGrp="1"/>
          </p:cNvSpPr>
          <p:nvPr>
            <p:ph type="title"/>
          </p:nvPr>
        </p:nvSpPr>
        <p:spPr>
          <a:xfrm>
            <a:off x="1451869" y="783573"/>
            <a:ext cx="21746797" cy="17845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62" name="Shape 462"/>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466" name="Group 466"/>
          <p:cNvGrpSpPr/>
          <p:nvPr/>
        </p:nvGrpSpPr>
        <p:grpSpPr>
          <a:xfrm>
            <a:off x="22603860" y="12793059"/>
            <a:ext cx="594806" cy="629478"/>
            <a:chOff x="0" y="0"/>
            <a:chExt cx="594805" cy="629477"/>
          </a:xfrm>
        </p:grpSpPr>
        <p:sp>
          <p:nvSpPr>
            <p:cNvPr id="463" name="Shape 463"/>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4" name="Shape 464"/>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65" name="Shape 465"/>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67" name="Shape 467"/>
          <p:cNvSpPr/>
          <p:nvPr/>
        </p:nvSpPr>
        <p:spPr>
          <a:xfrm>
            <a:off x="1451869" y="12949816"/>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68" name="Shape 468"/>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 name="Text Placeholder 5">
            <a:extLst>
              <a:ext uri="{FF2B5EF4-FFF2-40B4-BE49-F238E27FC236}">
                <a16:creationId xmlns:a16="http://schemas.microsoft.com/office/drawing/2014/main" id="{670D6D46-CA8F-CF41-BA5D-BFC96F1EF4AF}"/>
              </a:ext>
            </a:extLst>
          </p:cNvPr>
          <p:cNvSpPr>
            <a:spLocks noGrp="1"/>
          </p:cNvSpPr>
          <p:nvPr>
            <p:ph type="body" sz="quarter" idx="10" hasCustomPrompt="1"/>
          </p:nvPr>
        </p:nvSpPr>
        <p:spPr>
          <a:xfrm>
            <a:off x="9612352" y="12882563"/>
            <a:ext cx="12679324" cy="547687"/>
          </a:xfrm>
        </p:spPr>
        <p:txBody>
          <a:bodyPr/>
          <a:lstStyle>
            <a:lvl1pPr marL="0" indent="0" algn="r">
              <a:buNone/>
              <a:defRPr sz="2400">
                <a:solidFill>
                  <a:schemeClr val="accent2"/>
                </a:solidFill>
              </a:defRPr>
            </a:lvl1pPr>
          </a:lstStyle>
          <a:p>
            <a:pPr lvl="0"/>
            <a:r>
              <a:rPr lang="en-US" dirty="0"/>
              <a:t>&lt;Insert Link&gt;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ody w/title &amp; Subtitle">
    <p:spTree>
      <p:nvGrpSpPr>
        <p:cNvPr id="1" name=""/>
        <p:cNvGrpSpPr/>
        <p:nvPr/>
      </p:nvGrpSpPr>
      <p:grpSpPr>
        <a:xfrm>
          <a:off x="0" y="0"/>
          <a:ext cx="0" cy="0"/>
          <a:chOff x="0" y="0"/>
          <a:chExt cx="0" cy="0"/>
        </a:xfrm>
      </p:grpSpPr>
      <p:pic>
        <p:nvPicPr>
          <p:cNvPr id="475" name="image18.jpg"/>
          <p:cNvPicPr>
            <a:picLocks noChangeAspect="1"/>
          </p:cNvPicPr>
          <p:nvPr/>
        </p:nvPicPr>
        <p:blipFill>
          <a:blip r:embed="rId2">
            <a:alphaModFix amt="34000"/>
            <a:extLst/>
          </a:blip>
          <a:stretch>
            <a:fillRect/>
          </a:stretch>
        </p:blipFill>
        <p:spPr>
          <a:xfrm>
            <a:off x="-1" y="289930"/>
            <a:ext cx="24384001" cy="13716001"/>
          </a:xfrm>
          <a:prstGeom prst="rect">
            <a:avLst/>
          </a:prstGeom>
          <a:ln w="12700">
            <a:miter lim="400000"/>
          </a:ln>
        </p:spPr>
      </p:pic>
      <p:sp>
        <p:nvSpPr>
          <p:cNvPr id="476" name="Shape 476"/>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477" name="Shape 477"/>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8" name="Shape 478"/>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479" name="Shape 479"/>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480" name="Shape 480"/>
          <p:cNvSpPr>
            <a:spLocks noGrp="1"/>
          </p:cNvSpPr>
          <p:nvPr>
            <p:ph type="body" idx="1"/>
          </p:nvPr>
        </p:nvSpPr>
        <p:spPr>
          <a:xfrm>
            <a:off x="1451869" y="4126279"/>
            <a:ext cx="21746797"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484" name="Group 484"/>
          <p:cNvGrpSpPr/>
          <p:nvPr/>
        </p:nvGrpSpPr>
        <p:grpSpPr>
          <a:xfrm>
            <a:off x="22603860" y="12793059"/>
            <a:ext cx="594806" cy="629478"/>
            <a:chOff x="0" y="0"/>
            <a:chExt cx="594805" cy="629477"/>
          </a:xfrm>
        </p:grpSpPr>
        <p:sp>
          <p:nvSpPr>
            <p:cNvPr id="481" name="Shape 48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2" name="Shape 48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3" name="Shape 48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85" name="Shape 48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86" name="Shape 486"/>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487" name="Shape 48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ody w/2 LINE TITLE">
    <p:spTree>
      <p:nvGrpSpPr>
        <p:cNvPr id="1" name=""/>
        <p:cNvGrpSpPr/>
        <p:nvPr/>
      </p:nvGrpSpPr>
      <p:grpSpPr>
        <a:xfrm>
          <a:off x="0" y="0"/>
          <a:ext cx="0" cy="0"/>
          <a:chOff x="0" y="0"/>
          <a:chExt cx="0" cy="0"/>
        </a:xfrm>
      </p:grpSpPr>
      <p:pic>
        <p:nvPicPr>
          <p:cNvPr id="51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12" name="Shape 512"/>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13" name="Shape 51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4" name="Shape 514"/>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15" name="Shape 515"/>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19" name="Group 519"/>
          <p:cNvGrpSpPr/>
          <p:nvPr/>
        </p:nvGrpSpPr>
        <p:grpSpPr>
          <a:xfrm>
            <a:off x="22603860" y="12793059"/>
            <a:ext cx="594806" cy="629478"/>
            <a:chOff x="0" y="0"/>
            <a:chExt cx="594805" cy="629477"/>
          </a:xfrm>
        </p:grpSpPr>
        <p:sp>
          <p:nvSpPr>
            <p:cNvPr id="516" name="Shape 51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7" name="Shape 51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18" name="Shape 51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20" name="Shape 52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1" name="Shape 521"/>
          <p:cNvSpPr/>
          <p:nvPr/>
        </p:nvSpPr>
        <p:spPr>
          <a:xfrm>
            <a:off x="1451869" y="4126279"/>
            <a:ext cx="21746797" cy="8137689"/>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ormAutofit/>
          </a:bodyPr>
          <a:lstStyle>
            <a:lvl1pPr marL="457200" indent="-45720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Font typeface="Wingdings-Regular"/>
              <a:buChar char="–"/>
              <a:defRPr b="0">
                <a:solidFill>
                  <a:srgbClr val="44546A"/>
                </a:solidFill>
                <a:latin typeface="Verdana"/>
                <a:ea typeface="Verdana"/>
                <a:cs typeface="Verdana"/>
                <a:sym typeface="Verdana"/>
              </a:defRPr>
            </a:lvl2pPr>
            <a:lvl3pPr marL="1103766"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3pPr>
            <a:lvl4pPr marL="1330778" indent="-587828">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Font typeface="Wingdings-Regula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2" name="Shape 522"/>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 Hashicorp">
    <p:spTree>
      <p:nvGrpSpPr>
        <p:cNvPr id="1" name=""/>
        <p:cNvGrpSpPr/>
        <p:nvPr/>
      </p:nvGrpSpPr>
      <p:grpSpPr>
        <a:xfrm>
          <a:off x="0" y="0"/>
          <a:ext cx="0" cy="0"/>
          <a:chOff x="0" y="0"/>
          <a:chExt cx="0" cy="0"/>
        </a:xfrm>
      </p:grpSpPr>
      <p:pic>
        <p:nvPicPr>
          <p:cNvPr id="53"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54" name="Shape 5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5" name="Shape 5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56" name="Shape 5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8" name="Shape 58"/>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59" name="image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ody w/2 LINE TITLE Blank">
    <p:spTree>
      <p:nvGrpSpPr>
        <p:cNvPr id="1" name=""/>
        <p:cNvGrpSpPr/>
        <p:nvPr/>
      </p:nvGrpSpPr>
      <p:grpSpPr>
        <a:xfrm>
          <a:off x="0" y="0"/>
          <a:ext cx="0" cy="0"/>
          <a:chOff x="0" y="0"/>
          <a:chExt cx="0" cy="0"/>
        </a:xfrm>
      </p:grpSpPr>
      <p:pic>
        <p:nvPicPr>
          <p:cNvPr id="529"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30" name="Shape 530"/>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31" name="Shape 531"/>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2" name="Shape 532"/>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33" name="Shape 533"/>
          <p:cNvSpPr>
            <a:spLocks noGrp="1"/>
          </p:cNvSpPr>
          <p:nvPr>
            <p:ph type="title"/>
          </p:nvPr>
        </p:nvSpPr>
        <p:spPr>
          <a:xfrm>
            <a:off x="1451869" y="783573"/>
            <a:ext cx="21746797" cy="2559134"/>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37" name="Group 537"/>
          <p:cNvGrpSpPr/>
          <p:nvPr/>
        </p:nvGrpSpPr>
        <p:grpSpPr>
          <a:xfrm>
            <a:off x="22603860" y="12793059"/>
            <a:ext cx="594806" cy="629478"/>
            <a:chOff x="0" y="0"/>
            <a:chExt cx="594805" cy="629477"/>
          </a:xfrm>
        </p:grpSpPr>
        <p:sp>
          <p:nvSpPr>
            <p:cNvPr id="534" name="Shape 534"/>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5" name="Shape 535"/>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36" name="Shape 536"/>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38" name="Shape 538"/>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39" name="Shape 539"/>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ody w/title &amp; Subtitle Blank">
    <p:spTree>
      <p:nvGrpSpPr>
        <p:cNvPr id="1" name=""/>
        <p:cNvGrpSpPr/>
        <p:nvPr/>
      </p:nvGrpSpPr>
      <p:grpSpPr>
        <a:xfrm>
          <a:off x="0" y="0"/>
          <a:ext cx="0" cy="0"/>
          <a:chOff x="0" y="0"/>
          <a:chExt cx="0" cy="0"/>
        </a:xfrm>
      </p:grpSpPr>
      <p:pic>
        <p:nvPicPr>
          <p:cNvPr id="546"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47" name="Shape 547"/>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48" name="Shape 548"/>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49" name="Shape 549"/>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50" name="Shape 550"/>
          <p:cNvSpPr>
            <a:spLocks noGrp="1"/>
          </p:cNvSpPr>
          <p:nvPr>
            <p:ph type="title"/>
          </p:nvPr>
        </p:nvSpPr>
        <p:spPr>
          <a:xfrm>
            <a:off x="1451869" y="783573"/>
            <a:ext cx="21746797" cy="1434697"/>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grpSp>
        <p:nvGrpSpPr>
          <p:cNvPr id="554" name="Group 554"/>
          <p:cNvGrpSpPr/>
          <p:nvPr/>
        </p:nvGrpSpPr>
        <p:grpSpPr>
          <a:xfrm>
            <a:off x="22603860" y="12793059"/>
            <a:ext cx="594806" cy="629478"/>
            <a:chOff x="0" y="0"/>
            <a:chExt cx="594805" cy="629477"/>
          </a:xfrm>
        </p:grpSpPr>
        <p:sp>
          <p:nvSpPr>
            <p:cNvPr id="551" name="Shape 55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2" name="Shape 55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53" name="Shape 55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55" name="Shape 55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56" name="Shape 55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557" name="Shape 557"/>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lnSpc>
                <a:spcPct val="100000"/>
              </a:lnSpc>
              <a:spcBef>
                <a:spcPts val="2300"/>
              </a:spcBef>
              <a:buSzTx/>
              <a:buFontTx/>
              <a:buNone/>
              <a:defRPr sz="4200" b="1">
                <a:solidFill>
                  <a:srgbClr val="44546A"/>
                </a:solidFill>
                <a:latin typeface="Tahoma"/>
                <a:ea typeface="Tahoma"/>
                <a:cs typeface="Tahoma"/>
                <a:sym typeface="Tahoma"/>
              </a:defRPr>
            </a:pPr>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ody 2 Column">
    <p:spTree>
      <p:nvGrpSpPr>
        <p:cNvPr id="1" name=""/>
        <p:cNvGrpSpPr/>
        <p:nvPr/>
      </p:nvGrpSpPr>
      <p:grpSpPr>
        <a:xfrm>
          <a:off x="0" y="0"/>
          <a:ext cx="0" cy="0"/>
          <a:chOff x="0" y="0"/>
          <a:chExt cx="0" cy="0"/>
        </a:xfrm>
      </p:grpSpPr>
      <p:pic>
        <p:nvPicPr>
          <p:cNvPr id="564"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65" name="Shape 565"/>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66" name="Shape 566"/>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7" name="Shape 567"/>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68" name="Shape 568"/>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69" name="Shape 569"/>
          <p:cNvSpPr>
            <a:spLocks noGrp="1"/>
          </p:cNvSpPr>
          <p:nvPr>
            <p:ph type="body" sz="half" idx="1"/>
          </p:nvPr>
        </p:nvSpPr>
        <p:spPr>
          <a:xfrm>
            <a:off x="1451869" y="3323165"/>
            <a:ext cx="10475971" cy="9241107"/>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70" name="Shape 570"/>
          <p:cNvSpPr>
            <a:spLocks noGrp="1"/>
          </p:cNvSpPr>
          <p:nvPr>
            <p:ph type="body" sz="half" idx="13"/>
          </p:nvPr>
        </p:nvSpPr>
        <p:spPr>
          <a:xfrm>
            <a:off x="12517117" y="3323165"/>
            <a:ext cx="10829203" cy="9241105"/>
          </a:xfrm>
          <a:prstGeom prst="rect">
            <a:avLst/>
          </a:prstGeom>
          <a:ln w="12700"/>
        </p:spPr>
        <p:txBody>
          <a:bodyPr>
            <a:normAutofit/>
          </a:bodyPr>
          <a:lstStyle/>
          <a:p>
            <a:pPr marL="457200" indent="-457200" defTabSz="1828800">
              <a:spcBef>
                <a:spcPts val="1600"/>
              </a:spcBef>
              <a:buClr>
                <a:schemeClr val="accent1"/>
              </a:buClr>
              <a:buFont typeface="Wingdings-Regular"/>
              <a:buChar char="▪"/>
              <a:defRPr sz="4800">
                <a:solidFill>
                  <a:srgbClr val="44546A"/>
                </a:solidFill>
              </a:defRPr>
            </a:pPr>
            <a:endParaRPr/>
          </a:p>
        </p:txBody>
      </p:sp>
      <p:grpSp>
        <p:nvGrpSpPr>
          <p:cNvPr id="574" name="Group 574"/>
          <p:cNvGrpSpPr/>
          <p:nvPr/>
        </p:nvGrpSpPr>
        <p:grpSpPr>
          <a:xfrm>
            <a:off x="22603860" y="12793059"/>
            <a:ext cx="594806" cy="629478"/>
            <a:chOff x="0" y="0"/>
            <a:chExt cx="594805" cy="629477"/>
          </a:xfrm>
        </p:grpSpPr>
        <p:sp>
          <p:nvSpPr>
            <p:cNvPr id="571" name="Shape 57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2" name="Shape 57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73" name="Shape 57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75" name="Shape 57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76" name="Shape 57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dy 3 Column">
    <p:spTree>
      <p:nvGrpSpPr>
        <p:cNvPr id="1" name=""/>
        <p:cNvGrpSpPr/>
        <p:nvPr/>
      </p:nvGrpSpPr>
      <p:grpSpPr>
        <a:xfrm>
          <a:off x="0" y="0"/>
          <a:ext cx="0" cy="0"/>
          <a:chOff x="0" y="0"/>
          <a:chExt cx="0" cy="0"/>
        </a:xfrm>
      </p:grpSpPr>
      <p:pic>
        <p:nvPicPr>
          <p:cNvPr id="58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584" name="Shape 58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585" name="Shape 58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6" name="Shape 58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587" name="Shape 58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588" name="Shape 588"/>
          <p:cNvSpPr>
            <a:spLocks noGrp="1"/>
          </p:cNvSpPr>
          <p:nvPr>
            <p:ph type="body" sz="quarter" idx="1"/>
          </p:nvPr>
        </p:nvSpPr>
        <p:spPr>
          <a:xfrm>
            <a:off x="1483359" y="3323167"/>
            <a:ext cx="6702748" cy="9445809"/>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body" sz="quarter" idx="13"/>
          </p:nvPr>
        </p:nvSpPr>
        <p:spPr>
          <a:xfrm>
            <a:off x="9089914"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sp>
        <p:nvSpPr>
          <p:cNvPr id="590" name="Shape 590"/>
          <p:cNvSpPr>
            <a:spLocks noGrp="1"/>
          </p:cNvSpPr>
          <p:nvPr>
            <p:ph type="body" sz="quarter" idx="14"/>
          </p:nvPr>
        </p:nvSpPr>
        <p:spPr>
          <a:xfrm>
            <a:off x="16677442" y="3323167"/>
            <a:ext cx="6702747" cy="9445809"/>
          </a:xfrm>
          <a:prstGeom prst="rect">
            <a:avLst/>
          </a:prstGeom>
          <a:ln w="12700"/>
        </p:spPr>
        <p:txBody>
          <a:bodyPr>
            <a:normAutofit/>
          </a:bodyPr>
          <a:lstStyle/>
          <a:p>
            <a:pPr marL="450056" indent="-450056" defTabSz="1828800">
              <a:spcBef>
                <a:spcPts val="800"/>
              </a:spcBef>
              <a:buClr>
                <a:schemeClr val="accent1"/>
              </a:buClr>
              <a:buFont typeface="Wingdings-Regular"/>
              <a:buChar char="▪"/>
              <a:defRPr sz="4200">
                <a:solidFill>
                  <a:srgbClr val="44546A"/>
                </a:solidFill>
              </a:defRPr>
            </a:pPr>
            <a:endParaRPr/>
          </a:p>
        </p:txBody>
      </p:sp>
      <p:grpSp>
        <p:nvGrpSpPr>
          <p:cNvPr id="594" name="Group 594"/>
          <p:cNvGrpSpPr/>
          <p:nvPr/>
        </p:nvGrpSpPr>
        <p:grpSpPr>
          <a:xfrm>
            <a:off x="22603860" y="12793059"/>
            <a:ext cx="594806" cy="629478"/>
            <a:chOff x="0" y="0"/>
            <a:chExt cx="594805" cy="629477"/>
          </a:xfrm>
        </p:grpSpPr>
        <p:sp>
          <p:nvSpPr>
            <p:cNvPr id="591" name="Shape 591"/>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2" name="Shape 592"/>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93" name="Shape 593"/>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595" name="Shape 595"/>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96" name="Shape 596"/>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dy w/ Title 1 Column + Pic">
    <p:spTree>
      <p:nvGrpSpPr>
        <p:cNvPr id="1" name=""/>
        <p:cNvGrpSpPr/>
        <p:nvPr/>
      </p:nvGrpSpPr>
      <p:grpSpPr>
        <a:xfrm>
          <a:off x="0" y="0"/>
          <a:ext cx="0" cy="0"/>
          <a:chOff x="0" y="0"/>
          <a:chExt cx="0" cy="0"/>
        </a:xfrm>
      </p:grpSpPr>
      <p:pic>
        <p:nvPicPr>
          <p:cNvPr id="603"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04" name="Shape 604"/>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05" name="Shape 605"/>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6" name="Shape 606"/>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07" name="Shape 607"/>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08" name="Shape 608"/>
          <p:cNvSpPr>
            <a:spLocks noGrp="1"/>
          </p:cNvSpPr>
          <p:nvPr>
            <p:ph type="body" sz="half" idx="1"/>
          </p:nvPr>
        </p:nvSpPr>
        <p:spPr>
          <a:xfrm>
            <a:off x="1451869" y="3323165"/>
            <a:ext cx="10475971" cy="8940804"/>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09" name="Shape 609"/>
          <p:cNvSpPr>
            <a:spLocks noGrp="1"/>
          </p:cNvSpPr>
          <p:nvPr>
            <p:ph type="pic" sz="half" idx="13"/>
          </p:nvPr>
        </p:nvSpPr>
        <p:spPr>
          <a:xfrm>
            <a:off x="12615336" y="3323165"/>
            <a:ext cx="10587568" cy="8940804"/>
          </a:xfrm>
          <a:prstGeom prst="rect">
            <a:avLst/>
          </a:prstGeom>
          <a:ln w="12700"/>
        </p:spPr>
        <p:txBody>
          <a:bodyPr lIns="91439" tIns="45719" rIns="91439" bIns="45719"/>
          <a:lstStyle/>
          <a:p>
            <a:endParaRPr/>
          </a:p>
        </p:txBody>
      </p:sp>
      <p:grpSp>
        <p:nvGrpSpPr>
          <p:cNvPr id="613" name="Group 613"/>
          <p:cNvGrpSpPr/>
          <p:nvPr/>
        </p:nvGrpSpPr>
        <p:grpSpPr>
          <a:xfrm>
            <a:off x="22603860" y="12793059"/>
            <a:ext cx="594806" cy="629478"/>
            <a:chOff x="0" y="0"/>
            <a:chExt cx="594805" cy="629477"/>
          </a:xfrm>
        </p:grpSpPr>
        <p:sp>
          <p:nvSpPr>
            <p:cNvPr id="610" name="Shape 61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1" name="Shape 61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12" name="Shape 61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14" name="Shape 61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15" name="Shape 61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ody w/title &amp; Sub- 1 Column + Pic">
    <p:spTree>
      <p:nvGrpSpPr>
        <p:cNvPr id="1" name=""/>
        <p:cNvGrpSpPr/>
        <p:nvPr/>
      </p:nvGrpSpPr>
      <p:grpSpPr>
        <a:xfrm>
          <a:off x="0" y="0"/>
          <a:ext cx="0" cy="0"/>
          <a:chOff x="0" y="0"/>
          <a:chExt cx="0" cy="0"/>
        </a:xfrm>
      </p:grpSpPr>
      <p:pic>
        <p:nvPicPr>
          <p:cNvPr id="62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23" name="Shape 62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24" name="Shape 62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5" name="Shape 625"/>
          <p:cNvSpPr/>
          <p:nvPr/>
        </p:nvSpPr>
        <p:spPr>
          <a:xfrm flipH="1">
            <a:off x="1041394" y="783573"/>
            <a:ext cx="133771" cy="2559134"/>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26" name="Shape 626"/>
          <p:cNvSpPr>
            <a:spLocks noGrp="1"/>
          </p:cNvSpPr>
          <p:nvPr>
            <p:ph type="title"/>
          </p:nvPr>
        </p:nvSpPr>
        <p:spPr>
          <a:xfrm>
            <a:off x="1451869" y="783573"/>
            <a:ext cx="21746797" cy="1483066"/>
          </a:xfrm>
          <a:prstGeom prst="rect">
            <a:avLst/>
          </a:prstGeom>
          <a:ln w="12700"/>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27" name="Shape 627"/>
          <p:cNvSpPr>
            <a:spLocks noGrp="1"/>
          </p:cNvSpPr>
          <p:nvPr>
            <p:ph type="body" sz="half" idx="1"/>
          </p:nvPr>
        </p:nvSpPr>
        <p:spPr>
          <a:xfrm>
            <a:off x="1451869" y="4126279"/>
            <a:ext cx="10477501" cy="8137689"/>
          </a:xfrm>
          <a:prstGeom prst="rect">
            <a:avLst/>
          </a:prstGeom>
        </p:spPr>
        <p:txBody>
          <a:bodyPr>
            <a:normAutofit/>
          </a:bodyPr>
          <a:lstStyle>
            <a:lvl1pPr marL="457200" indent="-457200" defTabSz="1828800">
              <a:spcBef>
                <a:spcPts val="1600"/>
              </a:spcBef>
              <a:buClr>
                <a:schemeClr val="accent1"/>
              </a:buClr>
              <a:buFont typeface="Wingdings-Regular"/>
              <a:buChar char="▪"/>
              <a:defRPr sz="4800">
                <a:solidFill>
                  <a:srgbClr val="44546A"/>
                </a:solidFill>
              </a:defRPr>
            </a:lvl1pPr>
            <a:lvl2pPr marL="800100" indent="-514350" defTabSz="1828800">
              <a:spcBef>
                <a:spcPts val="1600"/>
              </a:spcBef>
              <a:buClr>
                <a:schemeClr val="accent1"/>
              </a:buClr>
              <a:buFont typeface="Wingdings-Regular"/>
              <a:buChar char="–"/>
              <a:defRPr sz="4800">
                <a:solidFill>
                  <a:srgbClr val="44546A"/>
                </a:solidFill>
              </a:defRPr>
            </a:lvl2pPr>
            <a:lvl3pPr marL="1103766" indent="-587828" defTabSz="1828800">
              <a:spcBef>
                <a:spcPts val="1600"/>
              </a:spcBef>
              <a:buClr>
                <a:schemeClr val="accent1"/>
              </a:buClr>
              <a:buFont typeface="Wingdings-Regular"/>
              <a:buChar char="▪"/>
              <a:defRPr sz="4800">
                <a:solidFill>
                  <a:srgbClr val="44546A"/>
                </a:solidFill>
              </a:defRPr>
            </a:lvl3pPr>
            <a:lvl4pPr marL="1330778" indent="-587828" defTabSz="1828800">
              <a:spcBef>
                <a:spcPts val="1600"/>
              </a:spcBef>
              <a:buClr>
                <a:schemeClr val="accent1"/>
              </a:buClr>
              <a:buFont typeface="Wingdings-Regular"/>
              <a:buChar char="–"/>
              <a:defRPr sz="4800">
                <a:solidFill>
                  <a:srgbClr val="44546A"/>
                </a:solidFill>
              </a:defRPr>
            </a:lvl4pPr>
            <a:lvl5pPr marL="1557112" indent="-582387" defTabSz="1828800">
              <a:spcBef>
                <a:spcPts val="1600"/>
              </a:spcBef>
              <a:buClr>
                <a:schemeClr val="accent1"/>
              </a:buClr>
              <a:buFont typeface="Wingdings-Regular"/>
              <a:buChar char="▪"/>
              <a:defRPr sz="48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grpSp>
        <p:nvGrpSpPr>
          <p:cNvPr id="631" name="Group 631"/>
          <p:cNvGrpSpPr/>
          <p:nvPr/>
        </p:nvGrpSpPr>
        <p:grpSpPr>
          <a:xfrm>
            <a:off x="22603860" y="12793059"/>
            <a:ext cx="594806" cy="629478"/>
            <a:chOff x="0" y="0"/>
            <a:chExt cx="594805" cy="629477"/>
          </a:xfrm>
        </p:grpSpPr>
        <p:sp>
          <p:nvSpPr>
            <p:cNvPr id="628" name="Shape 628"/>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29" name="Shape 629"/>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30" name="Shape 630"/>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32" name="Shape 632"/>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33" name="Shape 633"/>
          <p:cNvSpPr>
            <a:spLocks noGrp="1"/>
          </p:cNvSpPr>
          <p:nvPr>
            <p:ph type="sldNum" sz="quarter" idx="2"/>
          </p:nvPr>
        </p:nvSpPr>
        <p:spPr>
          <a:xfrm>
            <a:off x="23460168"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34" name="Shape 634"/>
          <p:cNvSpPr>
            <a:spLocks noGrp="1"/>
          </p:cNvSpPr>
          <p:nvPr>
            <p:ph type="body" sz="quarter" idx="13"/>
          </p:nvPr>
        </p:nvSpPr>
        <p:spPr>
          <a:xfrm>
            <a:off x="1451869" y="2053169"/>
            <a:ext cx="21746797" cy="1121173"/>
          </a:xfrm>
          <a:prstGeom prst="rect">
            <a:avLst/>
          </a:prstGeom>
          <a:ln w="12700"/>
        </p:spPr>
        <p:txBody>
          <a:bodyPr lIns="127000" tIns="127000" rIns="127000" bIns="127000"/>
          <a:lstStyle/>
          <a:p>
            <a:pPr marL="0" indent="0">
              <a:spcBef>
                <a:spcPts val="2300"/>
              </a:spcBef>
              <a:buSzTx/>
              <a:buFontTx/>
              <a:buNone/>
              <a:defRPr sz="4200" b="1">
                <a:solidFill>
                  <a:srgbClr val="44546A"/>
                </a:solidFill>
                <a:latin typeface="Tahoma"/>
                <a:ea typeface="Tahoma"/>
                <a:cs typeface="Tahoma"/>
                <a:sym typeface="Tahoma"/>
              </a:defRPr>
            </a:pPr>
            <a:endParaRPr/>
          </a:p>
        </p:txBody>
      </p:sp>
      <p:sp>
        <p:nvSpPr>
          <p:cNvPr id="635" name="Shape 635"/>
          <p:cNvSpPr>
            <a:spLocks noGrp="1"/>
          </p:cNvSpPr>
          <p:nvPr>
            <p:ph type="pic" sz="half" idx="14"/>
          </p:nvPr>
        </p:nvSpPr>
        <p:spPr>
          <a:xfrm>
            <a:off x="12615336" y="4126279"/>
            <a:ext cx="10587568" cy="8091242"/>
          </a:xfrm>
          <a:prstGeom prst="rect">
            <a:avLst/>
          </a:prstGeom>
          <a:ln w="12700"/>
        </p:spPr>
        <p:txBody>
          <a:bodyPr lIns="91439" tIns="45719" rIns="91439" bIns="45719"/>
          <a:lstStyle/>
          <a:p>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1 Column + Code">
    <p:spTree>
      <p:nvGrpSpPr>
        <p:cNvPr id="1" name=""/>
        <p:cNvGrpSpPr/>
        <p:nvPr/>
      </p:nvGrpSpPr>
      <p:grpSpPr>
        <a:xfrm>
          <a:off x="0" y="0"/>
          <a:ext cx="0" cy="0"/>
          <a:chOff x="0" y="0"/>
          <a:chExt cx="0" cy="0"/>
        </a:xfrm>
      </p:grpSpPr>
      <p:pic>
        <p:nvPicPr>
          <p:cNvPr id="642"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43" name="Shape 643"/>
          <p:cNvSpPr/>
          <p:nvPr/>
        </p:nvSpPr>
        <p:spPr>
          <a:xfrm>
            <a:off x="1175173" y="783772"/>
            <a:ext cx="22023494" cy="11814632"/>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44" name="Shape 644"/>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5" name="Shape 645"/>
          <p:cNvSpPr>
            <a:spLocks noGrp="1"/>
          </p:cNvSpPr>
          <p:nvPr>
            <p:ph type="title"/>
          </p:nvPr>
        </p:nvSpPr>
        <p:spPr>
          <a:xfrm>
            <a:off x="1451869" y="783573"/>
            <a:ext cx="21746797" cy="2207523"/>
          </a:xfrm>
          <a:prstGeom prst="rect">
            <a:avLst/>
          </a:prstGeom>
        </p:spPr>
        <p:txBody>
          <a:bodyPr anchor="t">
            <a:normAutofit/>
          </a:bodyPr>
          <a:lstStyle>
            <a:lvl1pPr defTabSz="1828800">
              <a:lnSpc>
                <a:spcPct val="100000"/>
              </a:lnSpc>
              <a:spcBef>
                <a:spcPts val="1800"/>
              </a:spcBef>
              <a:defRPr sz="7400" spc="-158"/>
            </a:lvl1pPr>
          </a:lstStyle>
          <a:p>
            <a:r>
              <a:t>Title Text</a:t>
            </a:r>
          </a:p>
        </p:txBody>
      </p:sp>
      <p:sp>
        <p:nvSpPr>
          <p:cNvPr id="646" name="Shape 646"/>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47" name="Shape 647"/>
          <p:cNvSpPr>
            <a:spLocks noGrp="1"/>
          </p:cNvSpPr>
          <p:nvPr>
            <p:ph type="body" sz="quarter" idx="1"/>
          </p:nvPr>
        </p:nvSpPr>
        <p:spPr>
          <a:xfrm>
            <a:off x="1483359" y="3323167"/>
            <a:ext cx="6702748" cy="8940801"/>
          </a:xfrm>
          <a:prstGeom prst="rect">
            <a:avLst/>
          </a:prstGeom>
        </p:spPr>
        <p:txBody>
          <a:bodyPr>
            <a:normAutofit/>
          </a:bodyPr>
          <a:lstStyle>
            <a:lvl1pPr marL="450056" indent="-450056" defTabSz="1828800">
              <a:spcBef>
                <a:spcPts val="800"/>
              </a:spcBef>
              <a:buClr>
                <a:schemeClr val="accent1"/>
              </a:buClr>
              <a:buFont typeface="Wingdings-Regular"/>
              <a:buChar char="▪"/>
              <a:defRPr sz="4200">
                <a:solidFill>
                  <a:srgbClr val="44546A"/>
                </a:solidFill>
              </a:defRPr>
            </a:lvl1pPr>
            <a:lvl2pPr marL="800100" indent="-514350" defTabSz="1828800">
              <a:spcBef>
                <a:spcPts val="800"/>
              </a:spcBef>
              <a:buClr>
                <a:schemeClr val="accent1"/>
              </a:buClr>
              <a:buFont typeface="Wingdings-Regular"/>
              <a:buChar char="–"/>
              <a:defRPr sz="4200">
                <a:solidFill>
                  <a:srgbClr val="44546A"/>
                </a:solidFill>
              </a:defRPr>
            </a:lvl2pPr>
            <a:lvl3pPr marL="1116012" indent="-600075" defTabSz="1828800">
              <a:spcBef>
                <a:spcPts val="800"/>
              </a:spcBef>
              <a:buClr>
                <a:schemeClr val="accent1"/>
              </a:buClr>
              <a:buFont typeface="Wingdings-Regular"/>
              <a:buChar char="▪"/>
              <a:defRPr sz="4200">
                <a:solidFill>
                  <a:srgbClr val="44546A"/>
                </a:solidFill>
              </a:defRPr>
            </a:lvl3pPr>
            <a:lvl4pPr marL="1343025" indent="-600075" defTabSz="1828800">
              <a:spcBef>
                <a:spcPts val="800"/>
              </a:spcBef>
              <a:buClr>
                <a:schemeClr val="accent1"/>
              </a:buClr>
              <a:buFont typeface="Wingdings-Regular"/>
              <a:buChar char="–"/>
              <a:defRPr sz="4200">
                <a:solidFill>
                  <a:srgbClr val="44546A"/>
                </a:solidFill>
              </a:defRPr>
            </a:lvl4pPr>
            <a:lvl5pPr marL="1569245" indent="-594520" defTabSz="1828800">
              <a:spcBef>
                <a:spcPts val="800"/>
              </a:spcBef>
              <a:buClr>
                <a:schemeClr val="accent1"/>
              </a:buClr>
              <a:buFont typeface="Wingdings-Regular"/>
              <a:buChar char="▪"/>
              <a:defRPr sz="4200">
                <a:solidFill>
                  <a:srgbClr val="44546A"/>
                </a:solidFill>
              </a:defRPr>
            </a:lvl5pPr>
          </a:lstStyle>
          <a:p>
            <a:r>
              <a:t>Body Level One</a:t>
            </a:r>
          </a:p>
          <a:p>
            <a:pPr lvl="1"/>
            <a:r>
              <a:t>Body Level Two</a:t>
            </a:r>
          </a:p>
          <a:p>
            <a:pPr lvl="2"/>
            <a:r>
              <a:t>Body Level Three</a:t>
            </a:r>
          </a:p>
          <a:p>
            <a:pPr lvl="3"/>
            <a:r>
              <a:t>Body Level Four</a:t>
            </a:r>
          </a:p>
          <a:p>
            <a:pPr lvl="4"/>
            <a:r>
              <a:t>Body Level Five</a:t>
            </a:r>
          </a:p>
        </p:txBody>
      </p:sp>
      <p:sp>
        <p:nvSpPr>
          <p:cNvPr id="648" name="Shape 648"/>
          <p:cNvSpPr/>
          <p:nvPr/>
        </p:nvSpPr>
        <p:spPr>
          <a:xfrm>
            <a:off x="8525562" y="3774669"/>
            <a:ext cx="14677338" cy="8489300"/>
          </a:xfrm>
          <a:prstGeom prst="rect">
            <a:avLst/>
          </a:prstGeom>
          <a:solidFill>
            <a:srgbClr val="CCCCCC">
              <a:alpha val="10000"/>
            </a:srgbClr>
          </a:solidFill>
          <a:ln w="25400">
            <a:solidFill>
              <a:srgbClr val="ADB9CA"/>
            </a:solidFill>
          </a:ln>
        </p:spPr>
        <p:txBody>
          <a:bodyPr lIns="121919" tIns="121919" rIns="121919" bIns="121919"/>
          <a:lstStyle/>
          <a:p>
            <a:pPr defTabSz="2438400">
              <a:lnSpc>
                <a:spcPct val="100000"/>
              </a:lnSpc>
              <a:spcBef>
                <a:spcPts val="0"/>
              </a:spcBef>
              <a:defRPr sz="2400" b="0">
                <a:solidFill>
                  <a:srgbClr val="000000"/>
                </a:solidFill>
                <a:latin typeface="Menlo"/>
                <a:ea typeface="Menlo"/>
                <a:cs typeface="Menlo"/>
                <a:sym typeface="Menlo"/>
              </a:defRPr>
            </a:pPr>
            <a:endParaRPr/>
          </a:p>
        </p:txBody>
      </p:sp>
      <p:sp>
        <p:nvSpPr>
          <p:cNvPr id="649" name="Shape 649"/>
          <p:cNvSpPr/>
          <p:nvPr/>
        </p:nvSpPr>
        <p:spPr>
          <a:xfrm>
            <a:off x="8523730" y="3323167"/>
            <a:ext cx="14679170" cy="731521"/>
          </a:xfrm>
          <a:prstGeom prst="rect">
            <a:avLst/>
          </a:prstGeom>
          <a:solidFill>
            <a:srgbClr val="ADB9CA"/>
          </a:solidFill>
          <a:ln w="25400">
            <a:solidFill>
              <a:srgbClr val="ADB9CA"/>
            </a:solidFill>
            <a:miter/>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grpSp>
        <p:nvGrpSpPr>
          <p:cNvPr id="653" name="Group 653"/>
          <p:cNvGrpSpPr/>
          <p:nvPr/>
        </p:nvGrpSpPr>
        <p:grpSpPr>
          <a:xfrm>
            <a:off x="22603860" y="12793059"/>
            <a:ext cx="594806" cy="629478"/>
            <a:chOff x="0" y="0"/>
            <a:chExt cx="594805" cy="629477"/>
          </a:xfrm>
        </p:grpSpPr>
        <p:sp>
          <p:nvSpPr>
            <p:cNvPr id="650" name="Shape 650"/>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1" name="Shape 651"/>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52" name="Shape 652"/>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654" name="Shape 654"/>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55" name="Shape 655"/>
          <p:cNvSpPr>
            <a:spLocks noGrp="1"/>
          </p:cNvSpPr>
          <p:nvPr>
            <p:ph type="sldNum" sz="quarter" idx="2"/>
          </p:nvPr>
        </p:nvSpPr>
        <p:spPr>
          <a:xfrm>
            <a:off x="23456900" y="12945582"/>
            <a:ext cx="514907"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
        <p:nvSpPr>
          <p:cNvPr id="656" name="Shape 656"/>
          <p:cNvSpPr>
            <a:spLocks noGrp="1"/>
          </p:cNvSpPr>
          <p:nvPr>
            <p:ph type="body" sz="half" idx="13"/>
          </p:nvPr>
        </p:nvSpPr>
        <p:spPr>
          <a:xfrm>
            <a:off x="8812231" y="4321883"/>
            <a:ext cx="14097928" cy="7689463"/>
          </a:xfrm>
          <a:prstGeom prst="rect">
            <a:avLst/>
          </a:prstGeom>
          <a:ln w="12700"/>
        </p:spPr>
        <p:txBody>
          <a:bodyPr>
            <a:normAutofit/>
          </a:bodyPr>
          <a:lstStyle/>
          <a:p>
            <a:pPr marL="0" indent="0" defTabSz="1828800">
              <a:spcBef>
                <a:spcPts val="800"/>
              </a:spcBef>
              <a:buSzTx/>
              <a:buFontTx/>
              <a:buNone/>
              <a:defRPr sz="1800">
                <a:latin typeface="Menlo"/>
                <a:ea typeface="Menlo"/>
                <a:cs typeface="Menlo"/>
                <a:sym typeface="Menlo"/>
              </a:defRPr>
            </a:pPr>
            <a:endParaRPr/>
          </a:p>
        </p:txBody>
      </p:sp>
      <p:sp>
        <p:nvSpPr>
          <p:cNvPr id="657" name="Shape 657"/>
          <p:cNvSpPr>
            <a:spLocks noGrp="1"/>
          </p:cNvSpPr>
          <p:nvPr>
            <p:ph type="body" sz="quarter" idx="14"/>
          </p:nvPr>
        </p:nvSpPr>
        <p:spPr>
          <a:xfrm>
            <a:off x="8812231" y="3331455"/>
            <a:ext cx="13933759" cy="729519"/>
          </a:xfrm>
          <a:prstGeom prst="rect">
            <a:avLst/>
          </a:prstGeom>
          <a:ln w="12700"/>
        </p:spPr>
        <p:txBody>
          <a:bodyPr anchor="ctr">
            <a:normAutofit/>
          </a:bodyPr>
          <a:lstStyle/>
          <a:p>
            <a:pPr marL="0" indent="0" algn="ctr" defTabSz="1828800">
              <a:spcBef>
                <a:spcPts val="800"/>
              </a:spcBef>
              <a:buSzTx/>
              <a:buFontTx/>
              <a:buNone/>
              <a:defRPr sz="2000" b="1">
                <a:solidFill>
                  <a:srgbClr val="FFFFFF"/>
                </a:solidFill>
                <a:latin typeface="Menlo"/>
                <a:ea typeface="Menlo"/>
                <a:cs typeface="Menlo"/>
                <a:sym typeface="Menlo"/>
              </a:defRPr>
            </a:pPr>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 Terraform Color">
    <p:spTree>
      <p:nvGrpSpPr>
        <p:cNvPr id="1" name=""/>
        <p:cNvGrpSpPr/>
        <p:nvPr/>
      </p:nvGrpSpPr>
      <p:grpSpPr>
        <a:xfrm>
          <a:off x="0" y="0"/>
          <a:ext cx="0" cy="0"/>
          <a:chOff x="0" y="0"/>
          <a:chExt cx="0" cy="0"/>
        </a:xfrm>
      </p:grpSpPr>
      <p:pic>
        <p:nvPicPr>
          <p:cNvPr id="664"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65" name="Shape 665"/>
          <p:cNvSpPr/>
          <p:nvPr/>
        </p:nvSpPr>
        <p:spPr>
          <a:xfrm>
            <a:off x="1701674" y="8644"/>
            <a:ext cx="12838854" cy="10633828"/>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66" name="Shape 666"/>
          <p:cNvSpPr>
            <a:spLocks noGrp="1"/>
          </p:cNvSpPr>
          <p:nvPr>
            <p:ph type="title"/>
          </p:nvPr>
        </p:nvSpPr>
        <p:spPr>
          <a:xfrm>
            <a:off x="3803101" y="5482141"/>
            <a:ext cx="8636001" cy="2751718"/>
          </a:xfrm>
          <a:prstGeom prst="rect">
            <a:avLst/>
          </a:prstGeom>
        </p:spPr>
        <p:txBody>
          <a:bodyPr/>
          <a:lstStyle>
            <a:lvl1pPr algn="ctr">
              <a:spcBef>
                <a:spcPts val="2500"/>
              </a:spcBef>
              <a:defRPr sz="8400"/>
            </a:lvl1pPr>
          </a:lstStyle>
          <a:p>
            <a:r>
              <a:t>Title Text</a:t>
            </a:r>
          </a:p>
        </p:txBody>
      </p:sp>
      <p:sp>
        <p:nvSpPr>
          <p:cNvPr id="667" name="Shape 66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68" name="Shape 6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Feature Slide - Terraform ">
    <p:spTree>
      <p:nvGrpSpPr>
        <p:cNvPr id="1" name=""/>
        <p:cNvGrpSpPr/>
        <p:nvPr/>
      </p:nvGrpSpPr>
      <p:grpSpPr>
        <a:xfrm>
          <a:off x="0" y="0"/>
          <a:ext cx="0" cy="0"/>
          <a:chOff x="0" y="0"/>
          <a:chExt cx="0" cy="0"/>
        </a:xfrm>
      </p:grpSpPr>
      <p:pic>
        <p:nvPicPr>
          <p:cNvPr id="675"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7873646" cy="13715795"/>
          </a:xfrm>
          <a:prstGeom prst="rect">
            <a:avLst/>
          </a:prstGeom>
          <a:ln w="12700">
            <a:miter lim="400000"/>
          </a:ln>
        </p:spPr>
      </p:pic>
      <p:sp>
        <p:nvSpPr>
          <p:cNvPr id="676" name="Shape 676"/>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7" name="Shape 677"/>
          <p:cNvSpPr/>
          <p:nvPr/>
        </p:nvSpPr>
        <p:spPr>
          <a:xfrm>
            <a:off x="-1" y="-9283"/>
            <a:ext cx="24384001" cy="3081870"/>
          </a:xfrm>
          <a:prstGeom prst="rect">
            <a:avLst/>
          </a:prstGeom>
          <a:solidFill>
            <a:srgbClr val="FFFFFF"/>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682" name="Group 682"/>
          <p:cNvGrpSpPr/>
          <p:nvPr/>
        </p:nvGrpSpPr>
        <p:grpSpPr>
          <a:xfrm>
            <a:off x="502821" y="460005"/>
            <a:ext cx="1880329" cy="2143294"/>
            <a:chOff x="0" y="0"/>
            <a:chExt cx="1880328" cy="2143293"/>
          </a:xfrm>
        </p:grpSpPr>
        <p:sp>
          <p:nvSpPr>
            <p:cNvPr id="678" name="Shape 678"/>
            <p:cNvSpPr/>
            <p:nvPr/>
          </p:nvSpPr>
          <p:spPr>
            <a:xfrm>
              <a:off x="649270" y="379322"/>
              <a:ext cx="581786"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79" name="Shape 679"/>
            <p:cNvSpPr/>
            <p:nvPr/>
          </p:nvSpPr>
          <p:spPr>
            <a:xfrm>
              <a:off x="1293889" y="379322"/>
              <a:ext cx="586440" cy="1012307"/>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0" name="Shape 680"/>
            <p:cNvSpPr/>
            <p:nvPr/>
          </p:nvSpPr>
          <p:spPr>
            <a:xfrm>
              <a:off x="-1" y="-1"/>
              <a:ext cx="584114" cy="10169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681" name="Shape 681"/>
            <p:cNvSpPr/>
            <p:nvPr/>
          </p:nvSpPr>
          <p:spPr>
            <a:xfrm>
              <a:off x="649270" y="1128661"/>
              <a:ext cx="581786" cy="1014633"/>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683" name="Shape 683"/>
          <p:cNvSpPr>
            <a:spLocks noGrp="1"/>
          </p:cNvSpPr>
          <p:nvPr>
            <p:ph type="title"/>
          </p:nvPr>
        </p:nvSpPr>
        <p:spPr>
          <a:xfrm>
            <a:off x="3523701" y="803493"/>
            <a:ext cx="15367001" cy="1456318"/>
          </a:xfrm>
          <a:prstGeom prst="rect">
            <a:avLst/>
          </a:prstGeom>
        </p:spPr>
        <p:txBody>
          <a:bodyPr/>
          <a:lstStyle>
            <a:lvl1pPr>
              <a:spcBef>
                <a:spcPts val="2500"/>
              </a:spcBef>
              <a:defRPr sz="8400"/>
            </a:lvl1pPr>
          </a:lstStyle>
          <a:p>
            <a:r>
              <a:t>Title Text</a:t>
            </a:r>
          </a:p>
        </p:txBody>
      </p:sp>
      <p:sp>
        <p:nvSpPr>
          <p:cNvPr id="684" name="Shape 6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ody w/title Blank">
    <p:spTree>
      <p:nvGrpSpPr>
        <p:cNvPr id="1" name=""/>
        <p:cNvGrpSpPr/>
        <p:nvPr/>
      </p:nvGrpSpPr>
      <p:grpSpPr>
        <a:xfrm>
          <a:off x="0" y="0"/>
          <a:ext cx="0" cy="0"/>
          <a:chOff x="0" y="0"/>
          <a:chExt cx="0" cy="0"/>
        </a:xfrm>
      </p:grpSpPr>
      <p:pic>
        <p:nvPicPr>
          <p:cNvPr id="691" name="image18.jpg"/>
          <p:cNvPicPr>
            <a:picLocks noChangeAspect="1"/>
          </p:cNvPicPr>
          <p:nvPr/>
        </p:nvPicPr>
        <p:blipFill>
          <a:blip r:embed="rId2">
            <a:alphaModFix amt="34000"/>
            <a:extLst/>
          </a:blip>
          <a:stretch>
            <a:fillRect/>
          </a:stretch>
        </p:blipFill>
        <p:spPr>
          <a:xfrm>
            <a:off x="-1" y="-1"/>
            <a:ext cx="24384001" cy="13716001"/>
          </a:xfrm>
          <a:prstGeom prst="rect">
            <a:avLst/>
          </a:prstGeom>
          <a:ln w="12700">
            <a:miter lim="400000"/>
          </a:ln>
        </p:spPr>
      </p:pic>
      <p:sp>
        <p:nvSpPr>
          <p:cNvPr id="692" name="Shape 692"/>
          <p:cNvSpPr/>
          <p:nvPr/>
        </p:nvSpPr>
        <p:spPr>
          <a:xfrm>
            <a:off x="1175173" y="783772"/>
            <a:ext cx="22023494" cy="12870617"/>
          </a:xfrm>
          <a:prstGeom prst="rect">
            <a:avLst/>
          </a:prstGeom>
          <a:solidFill>
            <a:srgbClr val="FFFFFF"/>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3" name="Shape 693"/>
          <p:cNvSpPr/>
          <p:nvPr/>
        </p:nvSpPr>
        <p:spPr>
          <a:xfrm flipH="1">
            <a:off x="1041394" y="-1"/>
            <a:ext cx="133774" cy="13716001"/>
          </a:xfrm>
          <a:prstGeom prst="rect">
            <a:avLst/>
          </a:prstGeom>
          <a:solidFill>
            <a:srgbClr val="F2F2F2"/>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sp>
        <p:nvSpPr>
          <p:cNvPr id="694" name="Shape 694"/>
          <p:cNvSpPr>
            <a:spLocks noGrp="1"/>
          </p:cNvSpPr>
          <p:nvPr>
            <p:ph type="title"/>
          </p:nvPr>
        </p:nvSpPr>
        <p:spPr>
          <a:xfrm>
            <a:off x="1451869" y="783573"/>
            <a:ext cx="21746797" cy="2207523"/>
          </a:xfrm>
          <a:prstGeom prst="rect">
            <a:avLst/>
          </a:prstGeom>
        </p:spPr>
        <p:txBody>
          <a:bodyPr lIns="127000" tIns="127000" rIns="127000" bIns="127000" anchor="t">
            <a:normAutofit/>
          </a:bodyPr>
          <a:lstStyle>
            <a:lvl1pPr defTabSz="1828800">
              <a:lnSpc>
                <a:spcPct val="100000"/>
              </a:lnSpc>
              <a:spcBef>
                <a:spcPts val="1800"/>
              </a:spcBef>
              <a:defRPr sz="7400" spc="-158"/>
            </a:lvl1pPr>
          </a:lstStyle>
          <a:p>
            <a:r>
              <a:t>Title Text</a:t>
            </a:r>
          </a:p>
        </p:txBody>
      </p:sp>
      <p:sp>
        <p:nvSpPr>
          <p:cNvPr id="695" name="Shape 695"/>
          <p:cNvSpPr/>
          <p:nvPr/>
        </p:nvSpPr>
        <p:spPr>
          <a:xfrm flipH="1">
            <a:off x="1041396" y="783575"/>
            <a:ext cx="133772" cy="1784529"/>
          </a:xfrm>
          <a:prstGeom prst="rect">
            <a:avLst/>
          </a:prstGeom>
          <a:solidFill>
            <a:srgbClr val="000000"/>
          </a:solidFill>
          <a:ln w="12700">
            <a:miter lim="400000"/>
          </a:ln>
        </p:spPr>
        <p:txBody>
          <a:bodyPr lIns="121919" tIns="121919" rIns="121919" bIns="121919" anchor="ctr"/>
          <a:lstStyle/>
          <a:p>
            <a:pPr algn="ctr">
              <a:lnSpc>
                <a:spcPct val="100000"/>
              </a:lnSpc>
              <a:spcBef>
                <a:spcPts val="0"/>
              </a:spcBef>
              <a:defRPr sz="2600" b="0">
                <a:latin typeface="Verdana"/>
                <a:ea typeface="Verdana"/>
                <a:cs typeface="Verdana"/>
                <a:sym typeface="Verdana"/>
              </a:defRPr>
            </a:pPr>
            <a:endParaRPr/>
          </a:p>
        </p:txBody>
      </p:sp>
      <p:grpSp>
        <p:nvGrpSpPr>
          <p:cNvPr id="699" name="Group 699"/>
          <p:cNvGrpSpPr/>
          <p:nvPr/>
        </p:nvGrpSpPr>
        <p:grpSpPr>
          <a:xfrm>
            <a:off x="22603860" y="12793059"/>
            <a:ext cx="594806" cy="629478"/>
            <a:chOff x="0" y="0"/>
            <a:chExt cx="594805" cy="629477"/>
          </a:xfrm>
        </p:grpSpPr>
        <p:sp>
          <p:nvSpPr>
            <p:cNvPr id="696" name="Shape 696"/>
            <p:cNvSpPr/>
            <p:nvPr/>
          </p:nvSpPr>
          <p:spPr>
            <a:xfrm>
              <a:off x="0" y="0"/>
              <a:ext cx="247689" cy="5399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7" name="Shape 697"/>
            <p:cNvSpPr/>
            <p:nvPr/>
          </p:nvSpPr>
          <p:spPr>
            <a:xfrm>
              <a:off x="154628" y="0"/>
              <a:ext cx="285550" cy="629124"/>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698" name="Shape 698"/>
            <p:cNvSpPr/>
            <p:nvPr/>
          </p:nvSpPr>
          <p:spPr>
            <a:xfrm>
              <a:off x="346763" y="89167"/>
              <a:ext cx="248043" cy="5403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700" name="Shape 700"/>
          <p:cNvSpPr/>
          <p:nvPr/>
        </p:nvSpPr>
        <p:spPr>
          <a:xfrm>
            <a:off x="1451869" y="12938280"/>
            <a:ext cx="3223578" cy="4851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701" name="Shape 701"/>
          <p:cNvSpPr>
            <a:spLocks noGrp="1"/>
          </p:cNvSpPr>
          <p:nvPr>
            <p:ph type="sldNum" sz="quarter" idx="2"/>
          </p:nvPr>
        </p:nvSpPr>
        <p:spPr>
          <a:xfrm>
            <a:off x="23456899" y="12945582"/>
            <a:ext cx="514906" cy="485141"/>
          </a:xfrm>
          <a:prstGeom prst="rect">
            <a:avLst/>
          </a:prstGeom>
        </p:spPr>
        <p:txBody>
          <a:bodyPr anchor="b"/>
          <a:lstStyle>
            <a:lvl1pPr>
              <a:defRPr sz="1600">
                <a:solidFill>
                  <a:srgbClr val="AFABAB"/>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 Hashicorp Suite">
    <p:spTree>
      <p:nvGrpSpPr>
        <p:cNvPr id="1" name=""/>
        <p:cNvGrpSpPr/>
        <p:nvPr/>
      </p:nvGrpSpPr>
      <p:grpSpPr>
        <a:xfrm>
          <a:off x="0" y="0"/>
          <a:ext cx="0" cy="0"/>
          <a:chOff x="0" y="0"/>
          <a:chExt cx="0" cy="0"/>
        </a:xfrm>
      </p:grpSpPr>
      <p:pic>
        <p:nvPicPr>
          <p:cNvPr id="67"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68" name="Shape 68"/>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69" name="Shape 69"/>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70" name="Shape 70"/>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2"/>
                </a:solidFill>
              </a:defRPr>
            </a:lvl1pPr>
            <a:lvl2pPr marL="0" indent="342900">
              <a:buSzTx/>
              <a:buFontTx/>
              <a:buNone/>
              <a:defRPr sz="4200">
                <a:solidFill>
                  <a:schemeClr val="accent2"/>
                </a:solidFill>
              </a:defRPr>
            </a:lvl2pPr>
            <a:lvl3pPr marL="1165860" indent="-480060">
              <a:buFontTx/>
              <a:defRPr sz="4200">
                <a:solidFill>
                  <a:schemeClr val="accent2"/>
                </a:solidFill>
              </a:defRPr>
            </a:lvl3pPr>
            <a:lvl4pPr marL="1562100" indent="-533400">
              <a:buFontTx/>
              <a:defRPr sz="4200">
                <a:solidFill>
                  <a:schemeClr val="accent2"/>
                </a:solidFill>
              </a:defRPr>
            </a:lvl4pPr>
            <a:lvl5pPr marL="1905000" indent="-533400">
              <a:buFontTx/>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72" name="Shape 72"/>
          <p:cNvSpPr/>
          <p:nvPr/>
        </p:nvSpPr>
        <p:spPr>
          <a:xfrm>
            <a:off x="2856461" y="1387717"/>
            <a:ext cx="2938849" cy="3081870"/>
          </a:xfrm>
          <a:prstGeom prst="rect">
            <a:avLst/>
          </a:prstGeom>
          <a:solidFill>
            <a:schemeClr val="accent2"/>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73" name="image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6234" y="1817714"/>
            <a:ext cx="2374966" cy="2374961"/>
          </a:xfrm>
          <a:prstGeom prst="rect">
            <a:avLst/>
          </a:prstGeom>
          <a:ln w="12700">
            <a:miter lim="400000"/>
          </a:ln>
        </p:spPr>
      </p:pic>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erraform - Terminal">
    <p:bg>
      <p:bgPr>
        <a:solidFill>
          <a:srgbClr val="FFFFFF"/>
        </a:solidFill>
        <a:effectLst/>
      </p:bgPr>
    </p:bg>
    <p:spTree>
      <p:nvGrpSpPr>
        <p:cNvPr id="1" name=""/>
        <p:cNvGrpSpPr/>
        <p:nvPr/>
      </p:nvGrpSpPr>
      <p:grpSpPr>
        <a:xfrm>
          <a:off x="0" y="0"/>
          <a:ext cx="0" cy="0"/>
          <a:chOff x="0" y="0"/>
          <a:chExt cx="0" cy="0"/>
        </a:xfrm>
      </p:grpSpPr>
      <p:pic>
        <p:nvPicPr>
          <p:cNvPr id="97" name="logo.png" descr="logo.png"/>
          <p:cNvPicPr>
            <a:picLocks noChangeAspect="1"/>
          </p:cNvPicPr>
          <p:nvPr/>
        </p:nvPicPr>
        <p:blipFill>
          <a:blip r:embed="rId2">
            <a:extLst/>
          </a:blip>
          <a:stretch>
            <a:fillRect/>
          </a:stretch>
        </p:blipFill>
        <p:spPr>
          <a:xfrm>
            <a:off x="-254000" y="6020693"/>
            <a:ext cx="7620000" cy="8770190"/>
          </a:xfrm>
          <a:prstGeom prst="rect">
            <a:avLst/>
          </a:prstGeom>
          <a:ln w="12700">
            <a:miter lim="400000"/>
          </a:ln>
        </p:spPr>
      </p:pic>
      <p:sp>
        <p:nvSpPr>
          <p:cNvPr id="98" name="Rectangle"/>
          <p:cNvSpPr/>
          <p:nvPr/>
        </p:nvSpPr>
        <p:spPr>
          <a:xfrm>
            <a:off x="5702300" y="1862162"/>
            <a:ext cx="17780000" cy="10505928"/>
          </a:xfrm>
          <a:prstGeom prst="rect">
            <a:avLst/>
          </a:prstGeom>
          <a:solidFill>
            <a:srgbClr val="010223"/>
          </a:solidFill>
          <a:ln w="38100">
            <a:solidFill>
              <a:srgbClr val="010223"/>
            </a:solidFill>
            <a:miter lim="400000"/>
          </a:ln>
        </p:spPr>
        <p:txBody>
          <a:bodyPr lIns="50800" tIns="50800" rIns="50800" bIns="50800" anchor="ctr"/>
          <a:lstStyle/>
          <a:p>
            <a:pPr defTabSz="825500">
              <a:defRPr sz="3200"/>
            </a:pPr>
            <a:endParaRPr sz="3200"/>
          </a:p>
        </p:txBody>
      </p:sp>
      <p:sp>
        <p:nvSpPr>
          <p:cNvPr id="99" name="Rectangle"/>
          <p:cNvSpPr/>
          <p:nvPr/>
        </p:nvSpPr>
        <p:spPr>
          <a:xfrm>
            <a:off x="5702299" y="1335213"/>
            <a:ext cx="17780002" cy="760998"/>
          </a:xfrm>
          <a:prstGeom prst="rect">
            <a:avLst/>
          </a:prstGeom>
          <a:solidFill>
            <a:srgbClr val="5C4EE5"/>
          </a:solidFill>
          <a:ln w="38100">
            <a:solidFill>
              <a:srgbClr val="5C4EE5"/>
            </a:solidFill>
            <a:miter lim="400000"/>
          </a:ln>
        </p:spPr>
        <p:txBody>
          <a:bodyPr lIns="50800" tIns="50800" rIns="50800" bIns="50800" anchor="ctr"/>
          <a:lstStyle/>
          <a:p>
            <a:pPr defTabSz="825500">
              <a:defRPr sz="3200"/>
            </a:pPr>
            <a:endParaRPr sz="3200"/>
          </a:p>
        </p:txBody>
      </p:sp>
      <p:sp>
        <p:nvSpPr>
          <p:cNvPr id="100" name="Circle"/>
          <p:cNvSpPr/>
          <p:nvPr/>
        </p:nvSpPr>
        <p:spPr>
          <a:xfrm>
            <a:off x="6813215" y="1580007"/>
            <a:ext cx="271410" cy="271410"/>
          </a:xfrm>
          <a:prstGeom prst="ellipse">
            <a:avLst/>
          </a:prstGeom>
          <a:solidFill>
            <a:srgbClr val="263235">
              <a:alpha val="40000"/>
            </a:srgbClr>
          </a:solidFill>
          <a:ln w="12700">
            <a:miter lim="400000"/>
          </a:ln>
        </p:spPr>
        <p:txBody>
          <a:bodyPr lIns="50800" tIns="50800" rIns="50800" bIns="50800" anchor="ctr"/>
          <a:lstStyle/>
          <a:p>
            <a:pPr defTabSz="825500">
              <a:defRPr sz="3200"/>
            </a:pPr>
            <a:endParaRPr sz="3200"/>
          </a:p>
        </p:txBody>
      </p:sp>
      <p:sp>
        <p:nvSpPr>
          <p:cNvPr id="101" name="Circle"/>
          <p:cNvSpPr/>
          <p:nvPr/>
        </p:nvSpPr>
        <p:spPr>
          <a:xfrm>
            <a:off x="6391436" y="1580007"/>
            <a:ext cx="271412" cy="271410"/>
          </a:xfrm>
          <a:prstGeom prst="ellipse">
            <a:avLst/>
          </a:prstGeom>
          <a:solidFill>
            <a:srgbClr val="263235">
              <a:alpha val="60000"/>
            </a:srgbClr>
          </a:solidFill>
          <a:ln w="12700">
            <a:miter lim="400000"/>
          </a:ln>
        </p:spPr>
        <p:txBody>
          <a:bodyPr lIns="50800" tIns="50800" rIns="50800" bIns="50800" anchor="ctr"/>
          <a:lstStyle/>
          <a:p>
            <a:pPr defTabSz="825500">
              <a:defRPr sz="3200"/>
            </a:pPr>
            <a:endParaRPr sz="3200"/>
          </a:p>
        </p:txBody>
      </p:sp>
      <p:sp>
        <p:nvSpPr>
          <p:cNvPr id="102" name="Circle"/>
          <p:cNvSpPr/>
          <p:nvPr/>
        </p:nvSpPr>
        <p:spPr>
          <a:xfrm>
            <a:off x="5969659" y="1580007"/>
            <a:ext cx="271410" cy="271410"/>
          </a:xfrm>
          <a:prstGeom prst="ellipse">
            <a:avLst/>
          </a:prstGeom>
          <a:solidFill>
            <a:srgbClr val="263235">
              <a:alpha val="80000"/>
            </a:srgbClr>
          </a:solidFill>
          <a:ln w="12700">
            <a:miter lim="400000"/>
          </a:ln>
        </p:spPr>
        <p:txBody>
          <a:bodyPr lIns="50800" tIns="50800" rIns="50800" bIns="50800" anchor="ctr"/>
          <a:lstStyle/>
          <a:p>
            <a:pPr defTabSz="825500">
              <a:defRPr sz="3200"/>
            </a:pPr>
            <a:endParaRPr sz="3200"/>
          </a:p>
        </p:txBody>
      </p:sp>
      <p:sp>
        <p:nvSpPr>
          <p:cNvPr id="103" name="Text"/>
          <p:cNvSpPr txBox="1">
            <a:spLocks noGrp="1"/>
          </p:cNvSpPr>
          <p:nvPr>
            <p:ph type="body" sz="quarter" idx="13"/>
          </p:nvPr>
        </p:nvSpPr>
        <p:spPr>
          <a:xfrm>
            <a:off x="6256972" y="2587657"/>
            <a:ext cx="16670656" cy="740072"/>
          </a:xfrm>
          <a:prstGeom prst="rect">
            <a:avLst/>
          </a:prstGeom>
        </p:spPr>
        <p:txBody>
          <a:bodyPr>
            <a:spAutoFit/>
          </a:bodyPr>
          <a:lstStyle/>
          <a:p>
            <a:pPr algn="l">
              <a:lnSpc>
                <a:spcPct val="120000"/>
              </a:lnSpc>
              <a:defRPr sz="2800">
                <a:solidFill>
                  <a:srgbClr val="FFFFFF"/>
                </a:solidFill>
                <a:latin typeface="Courier"/>
                <a:ea typeface="Courier"/>
                <a:cs typeface="Courier"/>
                <a:sym typeface="Courier"/>
              </a:defRPr>
            </a:pPr>
            <a:endParaRPr/>
          </a:p>
        </p:txBody>
      </p:sp>
      <p:sp>
        <p:nvSpPr>
          <p:cNvPr id="104" name="Terminal"/>
          <p:cNvSpPr txBox="1"/>
          <p:nvPr/>
        </p:nvSpPr>
        <p:spPr>
          <a:xfrm>
            <a:off x="7146090" y="1508187"/>
            <a:ext cx="14892420" cy="4150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400" b="1">
                <a:latin typeface="Courier"/>
                <a:ea typeface="Courier"/>
                <a:cs typeface="Courier"/>
                <a:sym typeface="Courier"/>
              </a:defRPr>
            </a:lvl1pPr>
          </a:lstStyle>
          <a:p>
            <a:r>
              <a:rPr sz="2400"/>
              <a:t>Terminal</a:t>
            </a:r>
          </a:p>
        </p:txBody>
      </p:sp>
      <p:pic>
        <p:nvPicPr>
          <p:cNvPr id="105" name="hashicorp-text-black.png" descr="hashicorp-text-black.png"/>
          <p:cNvPicPr>
            <a:picLocks noChangeAspect="1"/>
          </p:cNvPicPr>
          <p:nvPr/>
        </p:nvPicPr>
        <p:blipFill>
          <a:blip r:embed="rId3" cstate="email">
            <a:alphaModFix amt="25000"/>
            <a:extLst>
              <a:ext uri="{28A0092B-C50C-407E-A947-70E740481C1C}">
                <a14:useLocalDpi xmlns:a14="http://schemas.microsoft.com/office/drawing/2010/main"/>
              </a:ext>
            </a:extLst>
          </a:blip>
          <a:stretch>
            <a:fillRect/>
          </a:stretch>
        </p:blipFill>
        <p:spPr>
          <a:xfrm>
            <a:off x="21145005" y="12700000"/>
            <a:ext cx="2857502" cy="635000"/>
          </a:xfrm>
          <a:prstGeom prst="rect">
            <a:avLst/>
          </a:prstGeom>
          <a:ln w="12700">
            <a:miter lim="400000"/>
          </a:ln>
        </p:spPr>
      </p:pic>
      <p:sp>
        <p:nvSpPr>
          <p:cNvPr id="106" name="Slide Number"/>
          <p:cNvSpPr txBox="1">
            <a:spLocks noGrp="1"/>
          </p:cNvSpPr>
          <p:nvPr>
            <p:ph type="sldNum" sz="quarter" idx="2"/>
          </p:nvPr>
        </p:nvSpPr>
        <p:spPr>
          <a:xfrm>
            <a:off x="16520453" y="12343369"/>
            <a:ext cx="954747" cy="73866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281807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 Terraform">
    <p:spTree>
      <p:nvGrpSpPr>
        <p:cNvPr id="1" name=""/>
        <p:cNvGrpSpPr/>
        <p:nvPr/>
      </p:nvGrpSpPr>
      <p:grpSpPr>
        <a:xfrm>
          <a:off x="0" y="0"/>
          <a:ext cx="0" cy="0"/>
          <a:chOff x="0" y="0"/>
          <a:chExt cx="0" cy="0"/>
        </a:xfrm>
      </p:grpSpPr>
      <p:pic>
        <p:nvPicPr>
          <p:cNvPr id="81" name="image5.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379" y="2519"/>
            <a:ext cx="24383646" cy="13711032"/>
          </a:xfrm>
          <a:prstGeom prst="rect">
            <a:avLst/>
          </a:prstGeom>
          <a:ln w="12700">
            <a:miter lim="400000"/>
          </a:ln>
        </p:spPr>
      </p:pic>
      <p:sp>
        <p:nvSpPr>
          <p:cNvPr id="82" name="Shape 82"/>
          <p:cNvSpPr/>
          <p:nvPr/>
        </p:nvSpPr>
        <p:spPr>
          <a:xfrm>
            <a:off x="2064173" y="3107573"/>
            <a:ext cx="20255655"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83" name="Shape 83"/>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84" name="Shape 84"/>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4"/>
                </a:solidFill>
              </a:defRPr>
            </a:lvl1pPr>
            <a:lvl2pPr marL="0" indent="342900">
              <a:buSzTx/>
              <a:buFontTx/>
              <a:buNone/>
              <a:defRPr sz="4200">
                <a:solidFill>
                  <a:schemeClr val="accent4"/>
                </a:solidFill>
              </a:defRPr>
            </a:lvl2pPr>
            <a:lvl3pPr marL="1165860" indent="-480060">
              <a:buFontTx/>
              <a:defRPr sz="4200">
                <a:solidFill>
                  <a:schemeClr val="accent4"/>
                </a:solidFill>
              </a:defRPr>
            </a:lvl3pPr>
            <a:lvl4pPr marL="1562100" indent="-533400">
              <a:buFontTx/>
              <a:defRPr sz="4200">
                <a:solidFill>
                  <a:schemeClr val="accent4"/>
                </a:solidFill>
              </a:defRPr>
            </a:lvl4pPr>
            <a:lvl5pPr marL="1905000" indent="-533400">
              <a:buFontTx/>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6" name="Shape 86"/>
          <p:cNvSpPr/>
          <p:nvPr/>
        </p:nvSpPr>
        <p:spPr>
          <a:xfrm>
            <a:off x="2856461" y="1387717"/>
            <a:ext cx="2938849" cy="3081870"/>
          </a:xfrm>
          <a:prstGeom prst="rect">
            <a:avLst/>
          </a:prstGeom>
          <a:solidFill>
            <a:schemeClr val="accent4"/>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87" name="image6.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68570" y="1933429"/>
            <a:ext cx="1914630" cy="1985830"/>
          </a:xfrm>
          <a:prstGeom prst="rect">
            <a:avLst/>
          </a:prstGeom>
          <a:ln w="12700">
            <a:miter lim="400000"/>
          </a:ln>
        </p:spPr>
      </p:pic>
      <p:sp>
        <p:nvSpPr>
          <p:cNvPr id="88" name="Shape 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 Vault">
    <p:spTree>
      <p:nvGrpSpPr>
        <p:cNvPr id="1" name=""/>
        <p:cNvGrpSpPr/>
        <p:nvPr/>
      </p:nvGrpSpPr>
      <p:grpSpPr>
        <a:xfrm>
          <a:off x="0" y="0"/>
          <a:ext cx="0" cy="0"/>
          <a:chOff x="0" y="0"/>
          <a:chExt cx="0" cy="0"/>
        </a:xfrm>
      </p:grpSpPr>
      <p:pic>
        <p:nvPicPr>
          <p:cNvPr id="95"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96" name="Shape 96"/>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97" name="Shape 97"/>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98" name="Shape 98"/>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1"/>
                </a:solidFill>
              </a:defRPr>
            </a:lvl1pPr>
            <a:lvl2pPr marL="0" indent="342900">
              <a:buSzTx/>
              <a:buFontTx/>
              <a:buNone/>
              <a:defRPr sz="4200">
                <a:solidFill>
                  <a:schemeClr val="accent1"/>
                </a:solidFill>
              </a:defRPr>
            </a:lvl2pPr>
            <a:lvl3pPr marL="1165860" indent="-480060">
              <a:buFontTx/>
              <a:defRPr sz="4200">
                <a:solidFill>
                  <a:schemeClr val="accent1"/>
                </a:solidFill>
              </a:defRPr>
            </a:lvl3pPr>
            <a:lvl4pPr marL="1562100" indent="-533400">
              <a:buFontTx/>
              <a:defRPr sz="4200">
                <a:solidFill>
                  <a:schemeClr val="accent1"/>
                </a:solidFill>
              </a:defRPr>
            </a:lvl4pPr>
            <a:lvl5pPr marL="1905000" indent="-533400">
              <a:buFontTx/>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9" name="Shape 99"/>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0" name="Shape 100"/>
          <p:cNvSpPr/>
          <p:nvPr/>
        </p:nvSpPr>
        <p:spPr>
          <a:xfrm>
            <a:off x="2856461" y="1387717"/>
            <a:ext cx="2938849" cy="3081870"/>
          </a:xfrm>
          <a:prstGeom prst="rect">
            <a:avLst/>
          </a:prstGeom>
          <a:solidFill>
            <a:srgbClr val="000000"/>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1" name="image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01077" y="2000989"/>
            <a:ext cx="1249617" cy="1898449"/>
          </a:xfrm>
          <a:prstGeom prst="rect">
            <a:avLst/>
          </a:prstGeom>
          <a:ln w="12700">
            <a:miter lim="400000"/>
          </a:ln>
        </p:spPr>
      </p:pic>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 Consul">
    <p:spTree>
      <p:nvGrpSpPr>
        <p:cNvPr id="1" name=""/>
        <p:cNvGrpSpPr/>
        <p:nvPr/>
      </p:nvGrpSpPr>
      <p:grpSpPr>
        <a:xfrm>
          <a:off x="0" y="0"/>
          <a:ext cx="0" cy="0"/>
          <a:chOff x="0" y="0"/>
          <a:chExt cx="0" cy="0"/>
        </a:xfrm>
      </p:grpSpPr>
      <p:pic>
        <p:nvPicPr>
          <p:cNvPr id="109" name="image9.png"/>
          <p:cNvPicPr>
            <a:picLocks/>
          </p:cNvPicPr>
          <p:nvPr/>
        </p:nvPicPr>
        <p:blipFill>
          <a:blip r:embed="rId2" cstate="hqprint">
            <a:extLst>
              <a:ext uri="{28A0092B-C50C-407E-A947-70E740481C1C}">
                <a14:useLocalDpi xmlns:a14="http://schemas.microsoft.com/office/drawing/2010/main"/>
              </a:ext>
            </a:extLst>
          </a:blip>
          <a:srcRect/>
          <a:stretch>
            <a:fillRect/>
          </a:stretch>
        </p:blipFill>
        <p:spPr>
          <a:xfrm>
            <a:off x="-1588" y="-199"/>
            <a:ext cx="24387241" cy="13716421"/>
          </a:xfrm>
          <a:prstGeom prst="rect">
            <a:avLst/>
          </a:prstGeom>
          <a:ln w="12700">
            <a:miter lim="400000"/>
          </a:ln>
        </p:spPr>
      </p:pic>
      <p:sp>
        <p:nvSpPr>
          <p:cNvPr id="110" name="Shape 110"/>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11" name="Shape 111"/>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12" name="Shape 112"/>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6"/>
                </a:solidFill>
              </a:defRPr>
            </a:lvl1pPr>
            <a:lvl2pPr marL="0" indent="342900">
              <a:buSzTx/>
              <a:buFontTx/>
              <a:buNone/>
              <a:defRPr sz="4200">
                <a:solidFill>
                  <a:schemeClr val="accent6"/>
                </a:solidFill>
              </a:defRPr>
            </a:lvl2pPr>
            <a:lvl3pPr marL="1165860" indent="-480060">
              <a:buFontTx/>
              <a:defRPr sz="4200">
                <a:solidFill>
                  <a:schemeClr val="accent6"/>
                </a:solidFill>
              </a:defRPr>
            </a:lvl3pPr>
            <a:lvl4pPr marL="1562100" indent="-533400">
              <a:buFontTx/>
              <a:defRPr sz="4200">
                <a:solidFill>
                  <a:schemeClr val="accent6"/>
                </a:solidFill>
              </a:defRPr>
            </a:lvl4pPr>
            <a:lvl5pPr marL="1905000" indent="-533400">
              <a:buFontTx/>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14" name="Shape 114"/>
          <p:cNvSpPr/>
          <p:nvPr/>
        </p:nvSpPr>
        <p:spPr>
          <a:xfrm>
            <a:off x="2856461" y="1387717"/>
            <a:ext cx="2938849" cy="3081870"/>
          </a:xfrm>
          <a:prstGeom prst="rect">
            <a:avLst/>
          </a:prstGeom>
          <a:solidFill>
            <a:schemeClr val="accent6"/>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5" name="image1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01079" y="2004757"/>
            <a:ext cx="1249612" cy="1843174"/>
          </a:xfrm>
          <a:prstGeom prst="rect">
            <a:avLst/>
          </a:prstGeom>
          <a:ln w="12700">
            <a:miter lim="400000"/>
          </a:ln>
        </p:spPr>
      </p:pic>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Slide - Nomad">
    <p:spTree>
      <p:nvGrpSpPr>
        <p:cNvPr id="1" name=""/>
        <p:cNvGrpSpPr/>
        <p:nvPr/>
      </p:nvGrpSpPr>
      <p:grpSpPr>
        <a:xfrm>
          <a:off x="0" y="0"/>
          <a:ext cx="0" cy="0"/>
          <a:chOff x="0" y="0"/>
          <a:chExt cx="0" cy="0"/>
        </a:xfrm>
      </p:grpSpPr>
      <p:pic>
        <p:nvPicPr>
          <p:cNvPr id="123" name="image7.png"/>
          <p:cNvPicPr>
            <a:picLocks/>
          </p:cNvPicPr>
          <p:nvPr/>
        </p:nvPicPr>
        <p:blipFill>
          <a:blip r:embed="rId2">
            <a:extLst/>
          </a:blip>
          <a:stretch>
            <a:fillRect/>
          </a:stretch>
        </p:blipFill>
        <p:spPr>
          <a:xfrm>
            <a:off x="561" y="1634"/>
            <a:ext cx="24382878" cy="13712732"/>
          </a:xfrm>
          <a:prstGeom prst="rect">
            <a:avLst/>
          </a:prstGeom>
          <a:ln w="12700">
            <a:miter lim="400000"/>
          </a:ln>
        </p:spPr>
      </p:pic>
      <p:sp>
        <p:nvSpPr>
          <p:cNvPr id="124" name="Shape 124"/>
          <p:cNvSpPr/>
          <p:nvPr/>
        </p:nvSpPr>
        <p:spPr>
          <a:xfrm>
            <a:off x="1701674" y="3082173"/>
            <a:ext cx="12838854" cy="10633828"/>
          </a:xfrm>
          <a:prstGeom prst="rect">
            <a:avLst/>
          </a:prstGeom>
          <a:solidFill>
            <a:srgbClr val="EEEEEE"/>
          </a:solidFill>
          <a:ln w="12700">
            <a:miter lim="400000"/>
          </a:ln>
        </p:spPr>
        <p:txBody>
          <a:bodyPr lIns="121919" tIns="121919" rIns="121919" bIns="121919" anchor="ctr"/>
          <a:lstStyle/>
          <a:p>
            <a:pPr algn="ctr">
              <a:lnSpc>
                <a:spcPct val="100000"/>
              </a:lnSpc>
              <a:spcBef>
                <a:spcPts val="0"/>
              </a:spcBef>
              <a:defRPr sz="3400" b="0">
                <a:latin typeface="Verdana"/>
                <a:ea typeface="Verdana"/>
                <a:cs typeface="Verdana"/>
                <a:sym typeface="Verdana"/>
              </a:defRPr>
            </a:pPr>
            <a:endParaRPr/>
          </a:p>
        </p:txBody>
      </p:sp>
      <p:sp>
        <p:nvSpPr>
          <p:cNvPr id="125" name="Shape 125"/>
          <p:cNvSpPr>
            <a:spLocks noGrp="1"/>
          </p:cNvSpPr>
          <p:nvPr>
            <p:ph type="title"/>
          </p:nvPr>
        </p:nvSpPr>
        <p:spPr>
          <a:xfrm>
            <a:off x="2336799" y="5257800"/>
            <a:ext cx="11531601" cy="4927600"/>
          </a:xfrm>
          <a:prstGeom prst="rect">
            <a:avLst/>
          </a:prstGeom>
        </p:spPr>
        <p:txBody>
          <a:bodyPr anchor="b"/>
          <a:lstStyle>
            <a:lvl1pPr>
              <a:spcBef>
                <a:spcPts val="2500"/>
              </a:spcBef>
              <a:defRPr sz="8400"/>
            </a:lvl1pPr>
          </a:lstStyle>
          <a:p>
            <a:r>
              <a:t>Title Text</a:t>
            </a:r>
          </a:p>
        </p:txBody>
      </p:sp>
      <p:sp>
        <p:nvSpPr>
          <p:cNvPr id="126" name="Shape 126"/>
          <p:cNvSpPr>
            <a:spLocks noGrp="1"/>
          </p:cNvSpPr>
          <p:nvPr>
            <p:ph type="body" sz="quarter" idx="1"/>
          </p:nvPr>
        </p:nvSpPr>
        <p:spPr>
          <a:xfrm>
            <a:off x="2336799" y="10414000"/>
            <a:ext cx="11531601" cy="2374961"/>
          </a:xfrm>
          <a:prstGeom prst="rect">
            <a:avLst/>
          </a:prstGeom>
          <a:ln w="12700"/>
        </p:spPr>
        <p:txBody>
          <a:bodyPr lIns="0" tIns="0" rIns="0" bIns="0">
            <a:normAutofit/>
          </a:bodyPr>
          <a:lstStyle>
            <a:lvl1pPr marL="0" indent="0">
              <a:buSzTx/>
              <a:buFontTx/>
              <a:buNone/>
              <a:defRPr sz="4200">
                <a:solidFill>
                  <a:schemeClr val="accent5"/>
                </a:solidFill>
              </a:defRPr>
            </a:lvl1pPr>
            <a:lvl2pPr marL="0" indent="342900">
              <a:buSzTx/>
              <a:buFontTx/>
              <a:buNone/>
              <a:defRPr sz="4200">
                <a:solidFill>
                  <a:schemeClr val="accent5"/>
                </a:solidFill>
              </a:defRPr>
            </a:lvl2pPr>
            <a:lvl3pPr marL="1165860" indent="-480060">
              <a:buFontTx/>
              <a:defRPr sz="4200">
                <a:solidFill>
                  <a:schemeClr val="accent5"/>
                </a:solidFill>
              </a:defRPr>
            </a:lvl3pPr>
            <a:lvl4pPr marL="1562100" indent="-533400">
              <a:buFontTx/>
              <a:defRPr sz="4200">
                <a:solidFill>
                  <a:schemeClr val="accent5"/>
                </a:solidFill>
              </a:defRPr>
            </a:lvl4pPr>
            <a:lvl5pPr marL="1905000" indent="-533400">
              <a:buFontTx/>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p:nvPr/>
        </p:nvSpPr>
        <p:spPr>
          <a:xfrm>
            <a:off x="2336799" y="12859187"/>
            <a:ext cx="4311489" cy="27940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8" name="Shape 128"/>
          <p:cNvSpPr/>
          <p:nvPr/>
        </p:nvSpPr>
        <p:spPr>
          <a:xfrm>
            <a:off x="2856461" y="1387717"/>
            <a:ext cx="2938849" cy="3081870"/>
          </a:xfrm>
          <a:prstGeom prst="rect">
            <a:avLst/>
          </a:prstGeom>
          <a:solidFill>
            <a:schemeClr val="accent5"/>
          </a:solidFill>
          <a:ln w="12700">
            <a:miter lim="400000"/>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29" name="image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1439" y="1806282"/>
            <a:ext cx="1423143" cy="2053860"/>
          </a:xfrm>
          <a:prstGeom prst="rect">
            <a:avLst/>
          </a:prstGeom>
          <a:ln w="12700">
            <a:miter lim="400000"/>
          </a:ln>
        </p:spPr>
      </p:pic>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ctr"/>
          <a:lstStyle/>
          <a:p>
            <a:r>
              <a:t>Title Text</a:t>
            </a:r>
          </a:p>
        </p:txBody>
      </p:sp>
      <p:sp>
        <p:nvSpPr>
          <p:cNvPr id="3" name="Shape 3"/>
          <p:cNvSpPr>
            <a:spLocks noGrp="1"/>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785599" y="12343130"/>
            <a:ext cx="5689601" cy="739141"/>
          </a:xfrm>
          <a:prstGeom prst="rect">
            <a:avLst/>
          </a:prstGeom>
          <a:ln w="25400">
            <a:miter lim="400000"/>
          </a:ln>
        </p:spPr>
        <p:txBody>
          <a:bodyPr wrap="none" lIns="121919" tIns="121919" rIns="121919" bIns="121919" anchor="ctr">
            <a:spAutoFit/>
          </a:bodyPr>
          <a:lstStyle>
            <a:lvl1pPr algn="r">
              <a:lnSpc>
                <a:spcPct val="100000"/>
              </a:lnSpc>
              <a:spcBef>
                <a:spcPts val="0"/>
              </a:spcBef>
              <a:defRPr sz="3200" b="0">
                <a:solidFill>
                  <a:srgbClr val="000000"/>
                </a:solidFill>
                <a:latin typeface="Verdana"/>
                <a:ea typeface="Verdana"/>
                <a:cs typeface="Verdana"/>
                <a:sym typeface="Verdana"/>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Lst>
  <p:transition spd="med"/>
  <p:txStyles>
    <p:titleStyle>
      <a:lvl1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1pPr>
      <a:lvl2pPr marL="0" marR="0" indent="0" algn="l" defTabSz="2438400" rtl="0" latinLnBrk="0">
        <a:lnSpc>
          <a:spcPct val="90000"/>
        </a:lnSpc>
        <a:spcBef>
          <a:spcPts val="0"/>
        </a:spcBef>
        <a:spcAft>
          <a:spcPts val="0"/>
        </a:spcAft>
        <a:buClrTx/>
        <a:buSzTx/>
        <a:buFontTx/>
        <a:buNone/>
        <a:tabLst/>
        <a:defRPr sz="11600" b="1" i="0" u="none" strike="noStrike" cap="none" spc="0" baseline="0">
          <a:ln>
            <a:noFill/>
          </a:ln>
          <a:solidFill>
            <a:srgbClr val="000000"/>
          </a:solidFill>
          <a:uFillTx/>
          <a:latin typeface="Tahoma"/>
          <a:ea typeface="Tahoma"/>
          <a:cs typeface="Tahoma"/>
          <a:sym typeface="Tahoma"/>
        </a:defRPr>
      </a:lvl2pPr>
      <a:lvl3pPr marL="1325879" marR="0" indent="-1325879"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3pPr>
      <a:lvl4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4pPr>
      <a:lvl5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5pPr>
      <a:lvl6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6pPr>
      <a:lvl7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7pPr>
      <a:lvl8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8pPr>
      <a:lvl9pPr marL="1473200" marR="0" indent="-1473200" algn="l" defTabSz="2438400" rtl="0" latinLnBrk="0">
        <a:lnSpc>
          <a:spcPct val="90000"/>
        </a:lnSpc>
        <a:spcBef>
          <a:spcPts val="0"/>
        </a:spcBef>
        <a:spcAft>
          <a:spcPts val="0"/>
        </a:spcAft>
        <a:buClrTx/>
        <a:buSzPct val="100000"/>
        <a:buFontTx/>
        <a:buChar char="•"/>
        <a:tabLst/>
        <a:defRPr sz="11600" b="1" i="0" u="none" strike="noStrike" cap="none" spc="0" baseline="0">
          <a:ln>
            <a:noFill/>
          </a:ln>
          <a:solidFill>
            <a:srgbClr val="000000"/>
          </a:solidFill>
          <a:uFillTx/>
          <a:latin typeface="Tahoma"/>
          <a:ea typeface="Tahoma"/>
          <a:cs typeface="Tahoma"/>
          <a:sym typeface="Tahoma"/>
        </a:defRPr>
      </a:lvl9pPr>
    </p:titleStyle>
    <p:body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1pPr>
      <a:lvl2pPr marL="0" marR="0" indent="342900" algn="r" defTabSz="18288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Verdana"/>
        </a:defRPr>
      </a:lvl2pPr>
      <a:lvl3pPr marL="1051560" marR="0" indent="-36576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3pPr>
      <a:lvl4pPr marL="14351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4pPr>
      <a:lvl5pPr marL="17780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5pPr>
      <a:lvl6pPr marL="21209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6pPr>
      <a:lvl7pPr marL="24638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7pPr>
      <a:lvl8pPr marL="28067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8pPr>
      <a:lvl9pPr marL="3149600" marR="0" indent="-406400" algn="r" defTabSz="1828800" rtl="0" latinLnBrk="0">
        <a:lnSpc>
          <a:spcPct val="100000"/>
        </a:lnSpc>
        <a:spcBef>
          <a:spcPts val="0"/>
        </a:spcBef>
        <a:spcAft>
          <a:spcPts val="0"/>
        </a:spcAft>
        <a:buClrTx/>
        <a:buSzPct val="100000"/>
        <a:buFontTx/>
        <a:buChar char="•"/>
        <a:tabLst/>
        <a:defRPr sz="32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do/terraformworkshop"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99.xml"/><Relationship Id="rId1" Type="http://schemas.openxmlformats.org/officeDocument/2006/relationships/slideLayout" Target="../slideLayouts/slideLayout27.xml"/><Relationship Id="rId4" Type="http://schemas.openxmlformats.org/officeDocument/2006/relationships/hyperlink" Target="https://www.terraform.io/docs/configuration/interpolation.html#element-list-index-"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103.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0.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1.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39.xml"/><Relationship Id="rId4" Type="http://schemas.openxmlformats.org/officeDocument/2006/relationships/image" Target="../media/image84.tiff"/></Relationships>
</file>

<file path=ppt/slides/_rels/slide163.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23.xml"/><Relationship Id="rId1" Type="http://schemas.openxmlformats.org/officeDocument/2006/relationships/slideLayout" Target="../slideLayouts/slideLayout39.xml"/><Relationship Id="rId4" Type="http://schemas.openxmlformats.org/officeDocument/2006/relationships/image" Target="../media/image85.png"/></Relationships>
</file>

<file path=ppt/slides/_rels/slide1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4.xml"/><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5.xml"/><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6.xml"/><Relationship Id="rId1" Type="http://schemas.openxmlformats.org/officeDocument/2006/relationships/slideLayout" Target="../slideLayouts/slideLayout27.xml"/><Relationship Id="rId5" Type="http://schemas.openxmlformats.org/officeDocument/2006/relationships/image" Target="../media/image89.png"/><Relationship Id="rId4" Type="http://schemas.openxmlformats.org/officeDocument/2006/relationships/image" Target="../media/image88.png"/></Relationships>
</file>

<file path=ppt/slides/_rels/slide1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7.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28.xml"/><Relationship Id="rId1" Type="http://schemas.openxmlformats.org/officeDocument/2006/relationships/slideLayout" Target="../slideLayouts/slideLayout39.xml"/></Relationships>
</file>

<file path=ppt/slides/_rels/slide17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29.xml"/><Relationship Id="rId1" Type="http://schemas.openxmlformats.org/officeDocument/2006/relationships/slideLayout" Target="../slideLayouts/slideLayout39.xml"/><Relationship Id="rId4" Type="http://schemas.openxmlformats.org/officeDocument/2006/relationships/image" Target="../media/image93.png"/></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132.xml"/><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7.xml"/></Relationships>
</file>

<file path=ppt/slides/_rels/slide1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4.xml"/><Relationship Id="rId1" Type="http://schemas.openxmlformats.org/officeDocument/2006/relationships/slideLayout" Target="../slideLayouts/slideLayout27.xml"/><Relationship Id="rId4" Type="http://schemas.openxmlformats.org/officeDocument/2006/relationships/image" Target="../media/image98.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7.xml"/></Relationships>
</file>

<file path=ppt/slides/_rels/slide1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1.xml"/><Relationship Id="rId1" Type="http://schemas.openxmlformats.org/officeDocument/2006/relationships/slideLayout" Target="../slideLayouts/slideLayout39.xml"/><Relationship Id="rId4" Type="http://schemas.openxmlformats.org/officeDocument/2006/relationships/image" Target="../media/image100.png"/></Relationships>
</file>

<file path=ppt/slides/_rels/slide1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2.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3.xml"/><Relationship Id="rId1" Type="http://schemas.openxmlformats.org/officeDocument/2006/relationships/slideLayout" Target="../slideLayouts/slideLayout39.xml"/></Relationships>
</file>

<file path=ppt/slides/_rels/slide1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4.xml"/><Relationship Id="rId1" Type="http://schemas.openxmlformats.org/officeDocument/2006/relationships/slideLayout" Target="../slideLayouts/slideLayout39.xml"/></Relationships>
</file>

<file path=ppt/slides/_rels/slide1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5.xml"/><Relationship Id="rId1" Type="http://schemas.openxmlformats.org/officeDocument/2006/relationships/slideLayout" Target="../slideLayouts/slideLayout39.xml"/></Relationships>
</file>

<file path=ppt/slides/_rels/slide19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6.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5.tiff"/><Relationship Id="rId5" Type="http://schemas.openxmlformats.org/officeDocument/2006/relationships/image" Target="../media/image36.tiff"/><Relationship Id="rId4" Type="http://schemas.openxmlformats.org/officeDocument/2006/relationships/image" Target="../media/image34.tiff"/></Relationships>
</file>

<file path=ppt/slides/_rels/slide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33.tiff"/><Relationship Id="rId5" Type="http://schemas.openxmlformats.org/officeDocument/2006/relationships/image" Target="../media/image34.tiff"/><Relationship Id="rId4" Type="http://schemas.openxmlformats.org/officeDocument/2006/relationships/image" Target="../media/image3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8" Type="http://schemas.openxmlformats.org/officeDocument/2006/relationships/image" Target="../media/image45.tiff"/><Relationship Id="rId13"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4.tiff"/><Relationship Id="rId12"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43.png"/><Relationship Id="rId11" Type="http://schemas.openxmlformats.org/officeDocument/2006/relationships/hyperlink" Target="https://www.terraform.io/docs/providers/index.html" TargetMode="External"/><Relationship Id="rId5" Type="http://schemas.openxmlformats.org/officeDocument/2006/relationships/image" Target="../media/image42.png"/><Relationship Id="rId10" Type="http://schemas.openxmlformats.org/officeDocument/2006/relationships/image" Target="../media/image47.tiff"/><Relationship Id="rId4" Type="http://schemas.openxmlformats.org/officeDocument/2006/relationships/image" Target="../media/image41.png"/><Relationship Id="rId9" Type="http://schemas.openxmlformats.org/officeDocument/2006/relationships/image" Target="../media/image46.tiff"/></Relationships>
</file>

<file path=ppt/slides/_rels/slide3.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9.xml"/><Relationship Id="rId5" Type="http://schemas.openxmlformats.org/officeDocument/2006/relationships/image" Target="../media/image4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image" Target="../media/image55.tiff"/><Relationship Id="rId4" Type="http://schemas.openxmlformats.org/officeDocument/2006/relationships/image" Target="../media/image54.tiff"/></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27.xml"/><Relationship Id="rId6" Type="http://schemas.openxmlformats.org/officeDocument/2006/relationships/image" Target="../media/image64.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46.xml"/><Relationship Id="rId1" Type="http://schemas.openxmlformats.org/officeDocument/2006/relationships/slideLayout" Target="../slideLayouts/slideLayout27.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hashicorp/hcl" TargetMode="External"/><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chor="ctr"/>
          <a:lstStyle>
            <a:lvl1pPr>
              <a:lnSpc>
                <a:spcPct val="110000"/>
              </a:lnSpc>
              <a:spcBef>
                <a:spcPts val="2600"/>
              </a:spcBef>
              <a:defRPr sz="7500"/>
            </a:lvl1pPr>
          </a:lstStyle>
          <a:p>
            <a:r>
              <a:rPr dirty="0"/>
              <a:t>Provision, secure, connect, and run any infrastructure for any application</a:t>
            </a:r>
          </a:p>
        </p:txBody>
      </p:sp>
      <p:sp>
        <p:nvSpPr>
          <p:cNvPr id="711" name="Shape 711"/>
          <p:cNvSpPr>
            <a:spLocks noGrp="1"/>
          </p:cNvSpPr>
          <p:nvPr>
            <p:ph type="body" sz="quarter" idx="1"/>
          </p:nvPr>
        </p:nvSpPr>
        <p:spPr>
          <a:xfrm>
            <a:off x="2336799" y="10414000"/>
            <a:ext cx="16865601" cy="2374961"/>
          </a:xfrm>
          <a:prstGeom prst="rect">
            <a:avLst/>
          </a:prstGeom>
        </p:spPr>
        <p:txBody>
          <a:bodyPr anchor="b">
            <a:normAutofit/>
          </a:bodyPr>
          <a:lstStyle/>
          <a:p>
            <a:pPr>
              <a:defRPr>
                <a:solidFill>
                  <a:schemeClr val="accent1"/>
                </a:solidFill>
              </a:defRPr>
            </a:pPr>
            <a:r>
              <a:rPr lang="en-US" sz="6600" dirty="0">
                <a:hlinkClick r:id="rId3"/>
              </a:rPr>
              <a:t>bit.do/terraformworkshop</a:t>
            </a:r>
            <a:endParaRPr lang="en-US" sz="6600" dirty="0"/>
          </a:p>
        </p:txBody>
      </p:sp>
      <p:sp>
        <p:nvSpPr>
          <p:cNvPr id="712" name="Shape 712"/>
          <p:cNvSpPr/>
          <p:nvPr/>
        </p:nvSpPr>
        <p:spPr>
          <a:xfrm>
            <a:off x="2472986" y="6457004"/>
            <a:ext cx="4311488" cy="0"/>
          </a:xfrm>
          <a:prstGeom prst="line">
            <a:avLst/>
          </a:prstGeom>
          <a:ln w="139700">
            <a:solidFill>
              <a:schemeClr val="accent4"/>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028" name="Picture 4" descr="Image result for microsoft azure logo">
            <a:extLst>
              <a:ext uri="{FF2B5EF4-FFF2-40B4-BE49-F238E27FC236}">
                <a16:creationId xmlns:a16="http://schemas.microsoft.com/office/drawing/2014/main" id="{F386D527-69BE-F84A-A89D-776A012C4F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018329" y="2656115"/>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3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93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3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3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3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4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4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47" name="Group"/>
          <p:cNvGrpSpPr/>
          <p:nvPr/>
        </p:nvGrpSpPr>
        <p:grpSpPr>
          <a:xfrm>
            <a:off x="1732727" y="4408373"/>
            <a:ext cx="614396" cy="710738"/>
            <a:chOff x="0" y="0"/>
            <a:chExt cx="614395" cy="710736"/>
          </a:xfrm>
        </p:grpSpPr>
        <p:sp>
          <p:nvSpPr>
            <p:cNvPr id="94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4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4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48" name="Cloud challenges for Operations teams"/>
          <p:cNvSpPr txBox="1">
            <a:spLocks noGrp="1"/>
          </p:cNvSpPr>
          <p:nvPr>
            <p:ph type="title"/>
          </p:nvPr>
        </p:nvSpPr>
        <p:spPr>
          <a:xfrm>
            <a:off x="1565395" y="875900"/>
            <a:ext cx="21746798" cy="2207524"/>
          </a:xfrm>
          <a:prstGeom prst="rect">
            <a:avLst/>
          </a:prstGeom>
        </p:spPr>
        <p:txBody>
          <a:bodyPr/>
          <a:lstStyle>
            <a:lvl1pPr>
              <a:defRPr spc="-299">
                <a:latin typeface="Verdana"/>
                <a:ea typeface="Verdana"/>
                <a:cs typeface="Verdana"/>
                <a:sym typeface="Verdana"/>
              </a:defRPr>
            </a:lvl1pPr>
          </a:lstStyle>
          <a:p>
            <a:r>
              <a:t>Cloud challenges for Operations teams</a:t>
            </a:r>
          </a:p>
        </p:txBody>
      </p:sp>
      <p:sp>
        <p:nvSpPr>
          <p:cNvPr id="949"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5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1" name="Scale…"/>
          <p:cNvSpPr txBox="1"/>
          <p:nvPr/>
        </p:nvSpPr>
        <p:spPr>
          <a:xfrm>
            <a:off x="7015988" y="9977284"/>
            <a:ext cx="6133642" cy="14901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rPr dirty="0"/>
              <a:t>Dependency management</a:t>
            </a:r>
          </a:p>
        </p:txBody>
      </p:sp>
    </p:spTree>
    <p:extLst>
      <p:ext uri="{BB962C8B-B14F-4D97-AF65-F5344CB8AC3E}">
        <p14:creationId xmlns:p14="http://schemas.microsoft.com/office/powerpoint/2010/main" val="3139573608"/>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"enabled"</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false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39047927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Variables are valid within the current module level.</a:t>
            </a:r>
          </a:p>
          <a:p>
            <a:pPr marL="0" indent="0">
              <a:buNone/>
            </a:pPr>
            <a:endParaRPr lang="en-US" dirty="0"/>
          </a:p>
          <a:p>
            <a:pPr marL="0" indent="0">
              <a:buNone/>
            </a:pPr>
            <a:r>
              <a:rPr lang="en-US" dirty="0">
                <a:solidFill>
                  <a:srgbClr val="24292E"/>
                </a:solidFill>
                <a:latin typeface="Menlo" panose="020B0609030804020204" pitchFamily="49" charset="0"/>
              </a:rPr>
              <a:t>test</a:t>
            </a:r>
          </a:p>
          <a:p>
            <a:pPr marL="0" indent="0">
              <a:buNone/>
            </a:pPr>
            <a:r>
              <a:rPr lang="en-US" dirty="0">
                <a:solidFill>
                  <a:srgbClr val="24292E"/>
                </a:solidFill>
                <a:latin typeface="Menlo" panose="020B0609030804020204" pitchFamily="49" charset="0"/>
              </a:rPr>
              <a:t>├── app1.tf</a:t>
            </a:r>
          </a:p>
          <a:p>
            <a:pPr marL="0" indent="0">
              <a:buNone/>
            </a:pPr>
            <a:r>
              <a:rPr lang="en-US" dirty="0">
                <a:solidFill>
                  <a:srgbClr val="24292E"/>
                </a:solidFill>
                <a:latin typeface="Menlo" panose="020B0609030804020204" pitchFamily="49" charset="0"/>
              </a:rPr>
              <a:t>├── app2.tf</a:t>
            </a:r>
          </a:p>
          <a:p>
            <a:pPr marL="0" indent="0">
              <a:buNone/>
            </a:pPr>
            <a:r>
              <a:rPr lang="en-US" dirty="0">
                <a:solidFill>
                  <a:srgbClr val="24292E"/>
                </a:solidFill>
                <a:latin typeface="Menlo" panose="020B0609030804020204" pitchFamily="49" charset="0"/>
              </a:rPr>
              <a:t>└── </a:t>
            </a:r>
            <a:r>
              <a:rPr lang="en-US" dirty="0" err="1">
                <a:solidFill>
                  <a:srgbClr val="24292E"/>
                </a:solidFill>
                <a:latin typeface="Menlo" panose="020B0609030804020204" pitchFamily="49" charset="0"/>
              </a:rPr>
              <a:t>variables.tf</a:t>
            </a:r>
            <a:endParaRPr lang="en-US" dirty="0">
              <a:solidFill>
                <a:srgbClr val="24292E"/>
              </a:solidFill>
              <a:latin typeface="Menlo" panose="020B0609030804020204" pitchFamily="49"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Scoping</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42800274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Defaults</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7445546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Variable Files</a:t>
            </a:r>
          </a:p>
          <a:p>
            <a:r>
              <a:rPr lang="en-US" dirty="0" err="1"/>
              <a:t>terraform.tfvars</a:t>
            </a:r>
            <a:endParaRPr lang="en-US" dirty="0"/>
          </a:p>
          <a:p>
            <a:r>
              <a:rPr lang="en-US" dirty="0"/>
              <a:t>*.</a:t>
            </a:r>
            <a:r>
              <a:rPr lang="en-US" dirty="0" err="1"/>
              <a:t>auto.tfvars</a:t>
            </a: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
        <p:nvSpPr>
          <p:cNvPr id="5" name="TextBox 4">
            <a:extLst>
              <a:ext uri="{FF2B5EF4-FFF2-40B4-BE49-F238E27FC236}">
                <a16:creationId xmlns:a16="http://schemas.microsoft.com/office/drawing/2014/main" id="{2D9A0FE5-2C76-A844-B70A-5ED5E5AFD53C}"/>
              </a:ext>
            </a:extLst>
          </p:cNvPr>
          <p:cNvSpPr txBox="1"/>
          <p:nvPr/>
        </p:nvSpPr>
        <p:spPr>
          <a:xfrm>
            <a:off x="8714884" y="6838268"/>
            <a:ext cx="13576792" cy="83715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a:spcBef>
                <a:spcPts val="0"/>
              </a:spcBef>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-file=</a:t>
            </a:r>
            <a:r>
              <a:rPr lang="en-US" dirty="0" err="1">
                <a:solidFill>
                  <a:srgbClr val="A31515"/>
                </a:solidFill>
                <a:latin typeface="Menlo" panose="020B0609030804020204" pitchFamily="49" charset="0"/>
                <a:ea typeface="Times New Roman" panose="02020603050405020304" pitchFamily="18" charset="0"/>
              </a:rPr>
              <a:t>vars.tfvars</a:t>
            </a:r>
            <a:endParaRPr lang="en-US" sz="1800" dirty="0">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71C4A1E1-BF69-C44E-88A2-2802C87954E8}"/>
              </a:ext>
            </a:extLst>
          </p:cNvPr>
          <p:cNvSpPr txBox="1"/>
          <p:nvPr/>
        </p:nvSpPr>
        <p:spPr>
          <a:xfrm flipH="1">
            <a:off x="1451869" y="7675418"/>
            <a:ext cx="5296389" cy="4512002"/>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121919" tIns="121919" rIns="121919" bIns="121919" numCol="1" spcCol="38100" rtlCol="0" anchor="b">
            <a:spAutoFit/>
          </a:bodyPr>
          <a:lstStyle/>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foo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"bar"</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valid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005CC5"/>
                </a:solidFill>
                <a:latin typeface="Menlo" panose="020B0609030804020204" pitchFamily="49" charset="0"/>
                <a:ea typeface="Times New Roman" panose="02020603050405020304" pitchFamily="18" charset="0"/>
                <a:cs typeface="Verdana"/>
                <a:sym typeface="Verdana"/>
              </a:rPr>
              <a:t>true</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err="1">
                <a:solidFill>
                  <a:srgbClr val="24292E"/>
                </a:solidFill>
                <a:latin typeface="Menlo" panose="020B0609030804020204" pitchFamily="49" charset="0"/>
                <a:ea typeface="Times New Roman" panose="02020603050405020304" pitchFamily="18" charset="0"/>
                <a:cs typeface="Verdana"/>
                <a:sym typeface="Verdana"/>
              </a:rPr>
              <a:t>somelist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D73A49"/>
                </a:solidFill>
                <a:latin typeface="Menlo" panose="020B0609030804020204" pitchFamily="49" charset="0"/>
                <a:ea typeface="Times New Roman" panose="02020603050405020304" pitchFamily="18" charset="0"/>
                <a:cs typeface="Verdana"/>
                <a:sym typeface="Verdana"/>
              </a:rPr>
              <a:t>=</a:t>
            </a: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"one"</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  </a:t>
            </a:r>
            <a:r>
              <a:rPr lang="en-US" sz="4400" b="0" dirty="0">
                <a:solidFill>
                  <a:srgbClr val="22863A"/>
                </a:solidFill>
                <a:latin typeface="Menlo" panose="020B0609030804020204" pitchFamily="49" charset="0"/>
                <a:ea typeface="Times New Roman" panose="02020603050405020304" pitchFamily="18" charset="0"/>
                <a:cs typeface="Verdana"/>
                <a:sym typeface="Verdana"/>
              </a:rPr>
              <a:t>"two"</a:t>
            </a: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a:p>
            <a:pPr lvl="0" hangingPunct="1">
              <a:lnSpc>
                <a:spcPct val="90000"/>
              </a:lnSpc>
              <a:spcBef>
                <a:spcPts val="0"/>
              </a:spcBef>
              <a:buClr>
                <a:srgbClr val="7C8797"/>
              </a:buClr>
              <a:buSzPct val="100000"/>
            </a:pPr>
            <a:r>
              <a:rPr lang="en-US" sz="4400" b="0" dirty="0">
                <a:solidFill>
                  <a:srgbClr val="24292E"/>
                </a:solidFill>
                <a:latin typeface="Menlo" panose="020B0609030804020204" pitchFamily="49" charset="0"/>
                <a:ea typeface="Times New Roman" panose="02020603050405020304" pitchFamily="18" charset="0"/>
                <a:cs typeface="Verdana"/>
                <a:sym typeface="Verdana"/>
              </a:rPr>
              <a:t>]</a:t>
            </a:r>
            <a:endParaRPr lang="en-US" sz="1700" b="0" dirty="0">
              <a:solidFill>
                <a:srgbClr val="44546A"/>
              </a:solidFill>
              <a:latin typeface="Times New Roman" panose="02020603050405020304" pitchFamily="18" charset="0"/>
              <a:ea typeface="Times New Roman" panose="02020603050405020304" pitchFamily="18" charset="0"/>
              <a:cs typeface="Verdana"/>
              <a:sym typeface="Verdana"/>
            </a:endParaRPr>
          </a:p>
        </p:txBody>
      </p:sp>
    </p:spTree>
    <p:extLst>
      <p:ext uri="{BB962C8B-B14F-4D97-AF65-F5344CB8AC3E}">
        <p14:creationId xmlns:p14="http://schemas.microsoft.com/office/powerpoint/2010/main" val="1228540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Command Line Parameters</a:t>
            </a:r>
          </a:p>
          <a:p>
            <a:pPr marL="0" indent="0">
              <a:buNone/>
            </a:pPr>
            <a:endParaRPr lang="en-US" dirty="0"/>
          </a:p>
          <a:p>
            <a:pPr marL="0" indent="0">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lvl="0" indent="0">
              <a:buClr>
                <a:srgbClr val="7C8797"/>
              </a:buClr>
              <a:buNone/>
            </a:pPr>
            <a:r>
              <a:rPr lang="en-US" dirty="0">
                <a:solidFill>
                  <a:srgbClr val="A31515"/>
                </a:solidFill>
                <a:latin typeface="Menlo" panose="020B0609030804020204" pitchFamily="49" charset="0"/>
                <a:ea typeface="Times New Roman" panose="02020603050405020304" pitchFamily="18" charset="0"/>
              </a:rPr>
              <a:t>terraform plan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‘foo=bar’ –</a:t>
            </a:r>
            <a:r>
              <a:rPr lang="en-US" dirty="0" err="1">
                <a:solidFill>
                  <a:srgbClr val="A31515"/>
                </a:solidFill>
                <a:latin typeface="Menlo" panose="020B0609030804020204" pitchFamily="49" charset="0"/>
                <a:ea typeface="Times New Roman" panose="02020603050405020304" pitchFamily="18" charset="0"/>
              </a:rPr>
              <a:t>var</a:t>
            </a:r>
            <a:r>
              <a:rPr lang="en-US" dirty="0">
                <a:solidFill>
                  <a:srgbClr val="A31515"/>
                </a:solidFill>
                <a:latin typeface="Menlo" panose="020B0609030804020204" pitchFamily="49" charset="0"/>
                <a:ea typeface="Times New Roman" panose="02020603050405020304" pitchFamily="18" charset="0"/>
              </a:rPr>
              <a:t> ‘bar=foo’</a:t>
            </a: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20864194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t>Environment Variables (TF_VAR_*)</a:t>
            </a:r>
          </a:p>
          <a:p>
            <a:pPr marL="0" indent="0">
              <a:buNone/>
            </a:pPr>
            <a:endParaRPr lang="en-US" dirty="0"/>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TF_VAR_foo</a:t>
            </a:r>
            <a:r>
              <a:rPr lang="en-US" dirty="0">
                <a:solidFill>
                  <a:srgbClr val="1E1E1E"/>
                </a:solidFill>
                <a:latin typeface="Menlo" panose="020B0609030804020204" pitchFamily="49" charset="0"/>
                <a:ea typeface="Times New Roman" panose="02020603050405020304" pitchFamily="18" charset="0"/>
              </a:rPr>
              <a:t>=bar</a:t>
            </a:r>
          </a:p>
          <a:p>
            <a:pPr marL="0" indent="0">
              <a:spcBef>
                <a:spcPts val="0"/>
              </a:spcBef>
              <a:buNone/>
            </a:pPr>
            <a:r>
              <a:rPr lang="en-US" dirty="0">
                <a:solidFill>
                  <a:srgbClr val="1E1E1E"/>
                </a:solidFill>
                <a:latin typeface="Menlo" panose="020B0609030804020204" pitchFamily="49" charset="0"/>
                <a:ea typeface="Times New Roman" panose="02020603050405020304" pitchFamily="18" charset="0"/>
              </a:rPr>
              <a:t> </a:t>
            </a:r>
          </a:p>
          <a:p>
            <a:pPr marL="0" indent="0">
              <a:spcBef>
                <a:spcPts val="0"/>
              </a:spcBef>
              <a:buNone/>
            </a:pPr>
            <a:r>
              <a:rPr lang="en-US" dirty="0">
                <a:solidFill>
                  <a:srgbClr val="F5871F"/>
                </a:solidFill>
                <a:latin typeface="Menlo" panose="020B0609030804020204" pitchFamily="49" charset="0"/>
                <a:ea typeface="Times New Roman" panose="02020603050405020304" pitchFamily="18" charset="0"/>
              </a:rPr>
              <a:t>export</a:t>
            </a:r>
            <a:r>
              <a:rPr lang="en-US" dirty="0">
                <a:solidFill>
                  <a:srgbClr val="1E1E1E"/>
                </a:solidFill>
                <a:latin typeface="Menlo" panose="020B0609030804020204" pitchFamily="49" charset="0"/>
                <a:ea typeface="Times New Roman" panose="02020603050405020304" pitchFamily="18" charset="0"/>
              </a:rPr>
              <a:t> </a:t>
            </a:r>
            <a:r>
              <a:rPr lang="en-US" dirty="0" err="1">
                <a:solidFill>
                  <a:srgbClr val="1E1E1E"/>
                </a:solidFill>
                <a:latin typeface="Menlo" panose="020B0609030804020204" pitchFamily="49" charset="0"/>
                <a:ea typeface="Times New Roman" panose="02020603050405020304" pitchFamily="18" charset="0"/>
              </a:rPr>
              <a:t>TF_VAR_bar</a:t>
            </a:r>
            <a:r>
              <a:rPr lang="en-US" dirty="0">
                <a:solidFill>
                  <a:srgbClr val="1E1E1E"/>
                </a:solidFill>
                <a:latin typeface="Menlo" panose="020B0609030804020204" pitchFamily="49" charset="0"/>
                <a:ea typeface="Times New Roman" panose="02020603050405020304" pitchFamily="18" charset="0"/>
              </a:rPr>
              <a:t>=foo</a:t>
            </a:r>
            <a:endParaRPr lang="en-US" sz="1800" dirty="0">
              <a:solidFill>
                <a:srgbClr val="1E1E1E"/>
              </a:solidFill>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How to Use</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51196485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22F44-0D4A-C944-AE28-4CE786F1BE0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20491F4C-319A-9744-AAB3-D4305B20AC91}"/>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398734631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p:txBody>
          <a:bodyPr/>
          <a:lstStyle/>
          <a:p>
            <a:pPr marL="0" indent="0">
              <a:buNone/>
            </a:pPr>
            <a:r>
              <a:rPr lang="en-US" dirty="0"/>
              <a:t>Outputs define useful values that will be highlighted to the user when Terraform applies: </a:t>
            </a:r>
          </a:p>
          <a:p>
            <a:pPr>
              <a:buFont typeface="Arial" panose="020B0604020202020204" pitchFamily="34" charset="0"/>
              <a:buChar char="•"/>
            </a:pPr>
            <a:r>
              <a:rPr lang="en-US" dirty="0"/>
              <a:t>IP addresses</a:t>
            </a:r>
          </a:p>
          <a:p>
            <a:pPr>
              <a:buFont typeface="Arial" panose="020B0604020202020204" pitchFamily="34" charset="0"/>
              <a:buChar char="•"/>
            </a:pPr>
            <a:r>
              <a:rPr lang="en-US" dirty="0"/>
              <a:t>Usernames</a:t>
            </a:r>
          </a:p>
          <a:p>
            <a:pPr>
              <a:buFont typeface="Arial" panose="020B0604020202020204" pitchFamily="34" charset="0"/>
              <a:buChar char="•"/>
            </a:pPr>
            <a:r>
              <a:rPr lang="en-US" dirty="0"/>
              <a:t>Computed Values</a:t>
            </a:r>
          </a:p>
          <a:p>
            <a:pPr marL="0" indent="0">
              <a:buNone/>
            </a:pPr>
            <a:endParaRPr lang="en-US" dirty="0"/>
          </a:p>
          <a:p>
            <a:pPr marL="0" indent="0">
              <a:buNone/>
            </a:pPr>
            <a:r>
              <a:rPr lang="en-US" dirty="0"/>
              <a:t>Easily extract and query information from all resources</a:t>
            </a:r>
          </a:p>
          <a:p>
            <a:pPr marL="0" indent="0">
              <a:buNone/>
            </a:pPr>
            <a:endParaRPr lang="en-US" dirty="0"/>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110578057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84ECDA-9A55-FA4A-8D2E-70EA3BD43FCA}"/>
              </a:ext>
            </a:extLst>
          </p:cNvPr>
          <p:cNvSpPr>
            <a:spLocks noGrp="1"/>
          </p:cNvSpPr>
          <p:nvPr>
            <p:ph type="body" idx="1"/>
          </p:nvPr>
        </p:nvSpPr>
        <p:spPr>
          <a:xfrm>
            <a:off x="1453187" y="3349719"/>
            <a:ext cx="22473614" cy="9241292"/>
          </a:xfrm>
        </p:spPr>
        <p:txBody>
          <a:bodyPr>
            <a:normAutofit fontScale="925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output</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vm_private_ips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value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.app</a:t>
            </a:r>
            <a:r>
              <a:rPr lang="en-US" dirty="0" err="1">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private_ip_address</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"Dynamic Private IP Addresses”</a:t>
            </a:r>
          </a:p>
          <a:p>
            <a:pPr marL="0" indent="0">
              <a:spcBef>
                <a:spcPts val="0"/>
              </a:spcBef>
              <a:buNone/>
            </a:pPr>
            <a:endParaRPr lang="en-US" sz="1800" dirty="0">
              <a:solidFill>
                <a:srgbClr val="22863A"/>
              </a:solidFill>
              <a:latin typeface="Menlo" panose="020B0609030804020204" pitchFamily="49" charset="0"/>
              <a:ea typeface="Times New Roman" panose="02020603050405020304" pitchFamily="18" charset="0"/>
            </a:endParaRP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4" name="Title 3">
            <a:extLst>
              <a:ext uri="{FF2B5EF4-FFF2-40B4-BE49-F238E27FC236}">
                <a16:creationId xmlns:a16="http://schemas.microsoft.com/office/drawing/2014/main" id="{60C6FE8D-6C1D-B143-812D-0DC70267128E}"/>
              </a:ext>
            </a:extLst>
          </p:cNvPr>
          <p:cNvSpPr>
            <a:spLocks noGrp="1"/>
          </p:cNvSpPr>
          <p:nvPr>
            <p:ph type="title"/>
          </p:nvPr>
        </p:nvSpPr>
        <p:spPr/>
        <p:txBody>
          <a:bodyPr>
            <a:normAutofit/>
          </a:bodyPr>
          <a:lstStyle/>
          <a:p>
            <a:r>
              <a:rPr lang="en-US" dirty="0"/>
              <a:t>Outputs</a:t>
            </a:r>
          </a:p>
        </p:txBody>
      </p:sp>
      <p:sp>
        <p:nvSpPr>
          <p:cNvPr id="6" name="Text Placeholder 5">
            <a:extLst>
              <a:ext uri="{FF2B5EF4-FFF2-40B4-BE49-F238E27FC236}">
                <a16:creationId xmlns:a16="http://schemas.microsoft.com/office/drawing/2014/main" id="{FF946D56-556E-C948-AF4B-BB5434C76A1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outputs.html</a:t>
            </a:r>
            <a:endParaRPr lang="en-US" dirty="0"/>
          </a:p>
          <a:p>
            <a:endParaRPr lang="en-US" dirty="0"/>
          </a:p>
        </p:txBody>
      </p:sp>
    </p:spTree>
    <p:extLst>
      <p:ext uri="{BB962C8B-B14F-4D97-AF65-F5344CB8AC3E}">
        <p14:creationId xmlns:p14="http://schemas.microsoft.com/office/powerpoint/2010/main" val="278251502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DD553C-18A1-2A46-93CA-B1596DFA0BED}"/>
              </a:ext>
            </a:extLst>
          </p:cNvPr>
          <p:cNvSpPr>
            <a:spLocks noGrp="1"/>
          </p:cNvSpPr>
          <p:nvPr>
            <p:ph type="body" sz="half" idx="13"/>
          </p:nvPr>
        </p:nvSpPr>
        <p:spPr/>
        <p:txBody>
          <a:bodyPr>
            <a:normAutofit lnSpcReduction="10000"/>
          </a:bodyPr>
          <a:lstStyle/>
          <a:p>
            <a:pPr marL="0" indent="0">
              <a:buNone/>
            </a:pPr>
            <a:r>
              <a:rPr lang="en-US" dirty="0">
                <a:solidFill>
                  <a:srgbClr val="1E1E1E"/>
                </a:solidFill>
                <a:latin typeface="Menlo" panose="020B0609030804020204" pitchFamily="49" charset="0"/>
              </a:rPr>
              <a:t>Outputs: </a:t>
            </a:r>
          </a:p>
          <a:p>
            <a:pPr marL="0" indent="0">
              <a:buNone/>
            </a:pPr>
            <a:r>
              <a:rPr lang="en-US" dirty="0" err="1">
                <a:solidFill>
                  <a:srgbClr val="1E1E1E"/>
                </a:solidFill>
                <a:latin typeface="Menlo" panose="020B0609030804020204" pitchFamily="49" charset="0"/>
              </a:rPr>
              <a:t>vm_private_ips</a:t>
            </a:r>
            <a:r>
              <a:rPr lang="en-US" dirty="0">
                <a:solidFill>
                  <a:srgbClr val="1E1E1E"/>
                </a:solidFill>
                <a:latin typeface="Menlo" panose="020B0609030804020204" pitchFamily="49" charset="0"/>
              </a:rPr>
              <a:t> = [</a:t>
            </a:r>
          </a:p>
          <a:p>
            <a:pPr marL="0" indent="0">
              <a:buNone/>
            </a:pPr>
            <a:r>
              <a:rPr lang="en-US" dirty="0">
                <a:solidFill>
                  <a:srgbClr val="1E1E1E"/>
                </a:solidFill>
                <a:latin typeface="Menlo" panose="020B0609030804020204" pitchFamily="49" charset="0"/>
              </a:rPr>
              <a:t> 10.0.0.1, </a:t>
            </a:r>
          </a:p>
          <a:p>
            <a:pPr marL="557893" lvl="1" indent="0">
              <a:buNone/>
            </a:pPr>
            <a:r>
              <a:rPr lang="en-US" dirty="0">
                <a:solidFill>
                  <a:srgbClr val="1E1E1E"/>
                </a:solidFill>
                <a:latin typeface="Menlo" panose="020B0609030804020204" pitchFamily="49" charset="0"/>
              </a:rPr>
              <a:t>10.0.0.2, </a:t>
            </a:r>
          </a:p>
          <a:p>
            <a:pPr marL="557893" lvl="1" indent="0">
              <a:buNone/>
            </a:pPr>
            <a:r>
              <a:rPr lang="en-US" dirty="0">
                <a:solidFill>
                  <a:srgbClr val="1E1E1E"/>
                </a:solidFill>
                <a:latin typeface="Menlo" panose="020B0609030804020204" pitchFamily="49" charset="0"/>
              </a:rPr>
              <a:t>10.0.0.3 </a:t>
            </a:r>
          </a:p>
          <a:p>
            <a:pPr marL="0" indent="0">
              <a:buNone/>
            </a:pPr>
            <a:r>
              <a:rPr lang="en-US" dirty="0">
                <a:solidFill>
                  <a:srgbClr val="1E1E1E"/>
                </a:solidFill>
                <a:latin typeface="Menlo" panose="020B0609030804020204" pitchFamily="49" charset="0"/>
              </a:rPr>
              <a:t>]</a:t>
            </a:r>
            <a:endParaRPr lang="en-US" dirty="0"/>
          </a:p>
        </p:txBody>
      </p:sp>
      <p:sp>
        <p:nvSpPr>
          <p:cNvPr id="5" name="Text Placeholder 4">
            <a:extLst>
              <a:ext uri="{FF2B5EF4-FFF2-40B4-BE49-F238E27FC236}">
                <a16:creationId xmlns:a16="http://schemas.microsoft.com/office/drawing/2014/main" id="{2FC3830D-8806-B84F-A389-63B00191333A}"/>
              </a:ext>
            </a:extLst>
          </p:cNvPr>
          <p:cNvSpPr>
            <a:spLocks noGrp="1"/>
          </p:cNvSpPr>
          <p:nvPr>
            <p:ph type="body" sz="quarter" idx="14"/>
          </p:nvPr>
        </p:nvSpPr>
        <p:spPr/>
        <p:txBody>
          <a:bodyPr>
            <a:normAutofit fontScale="55000" lnSpcReduction="20000"/>
          </a:bodyPr>
          <a:lstStyle/>
          <a:p>
            <a:endParaRPr lang="en-US"/>
          </a:p>
        </p:txBody>
      </p:sp>
      <p:sp>
        <p:nvSpPr>
          <p:cNvPr id="6" name="Text Placeholder 5">
            <a:extLst>
              <a:ext uri="{FF2B5EF4-FFF2-40B4-BE49-F238E27FC236}">
                <a16:creationId xmlns:a16="http://schemas.microsoft.com/office/drawing/2014/main" id="{DA86234E-4368-BB47-9FE9-E3A2A051B1A9}"/>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ED015C82-01C3-F240-B358-182B41E0805D}"/>
              </a:ext>
            </a:extLst>
          </p:cNvPr>
          <p:cNvSpPr>
            <a:spLocks noGrp="1"/>
          </p:cNvSpPr>
          <p:nvPr>
            <p:ph type="title"/>
          </p:nvPr>
        </p:nvSpPr>
        <p:spPr/>
        <p:txBody>
          <a:bodyPr/>
          <a:lstStyle/>
          <a:p>
            <a:r>
              <a:rPr lang="en-US" dirty="0"/>
              <a:t>Outputs</a:t>
            </a:r>
          </a:p>
        </p:txBody>
      </p:sp>
    </p:spTree>
    <p:extLst>
      <p:ext uri="{BB962C8B-B14F-4D97-AF65-F5344CB8AC3E}">
        <p14:creationId xmlns:p14="http://schemas.microsoft.com/office/powerpoint/2010/main" val="19673392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5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959"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960"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961"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62"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6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64"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9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72" name="Group"/>
          <p:cNvGrpSpPr/>
          <p:nvPr/>
        </p:nvGrpSpPr>
        <p:grpSpPr>
          <a:xfrm>
            <a:off x="1732727" y="4408373"/>
            <a:ext cx="614396" cy="710738"/>
            <a:chOff x="0" y="0"/>
            <a:chExt cx="614395" cy="710736"/>
          </a:xfrm>
        </p:grpSpPr>
        <p:sp>
          <p:nvSpPr>
            <p:cNvPr id="96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6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97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7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73"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974" name="THE PRACTITIONER"/>
          <p:cNvSpPr txBox="1"/>
          <p:nvPr/>
        </p:nvSpPr>
        <p:spPr>
          <a:xfrm>
            <a:off x="2487664" y="4444124"/>
            <a:ext cx="34957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97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982" name="Group"/>
          <p:cNvGrpSpPr/>
          <p:nvPr/>
        </p:nvGrpSpPr>
        <p:grpSpPr>
          <a:xfrm>
            <a:off x="10255084" y="9170669"/>
            <a:ext cx="5031635" cy="2915964"/>
            <a:chOff x="0" y="0"/>
            <a:chExt cx="5031634" cy="2915962"/>
          </a:xfrm>
        </p:grpSpPr>
        <p:sp>
          <p:nvSpPr>
            <p:cNvPr id="976"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981" name="Group"/>
            <p:cNvGrpSpPr/>
            <p:nvPr/>
          </p:nvGrpSpPr>
          <p:grpSpPr>
            <a:xfrm>
              <a:off x="2210284" y="1109602"/>
              <a:ext cx="611226" cy="696704"/>
              <a:chOff x="-1" y="-1"/>
              <a:chExt cx="611224" cy="696702"/>
            </a:xfrm>
          </p:grpSpPr>
          <p:sp>
            <p:nvSpPr>
              <p:cNvPr id="977"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8"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79" name="Shape"/>
              <p:cNvSpPr/>
              <p:nvPr/>
            </p:nvSpPr>
            <p:spPr>
              <a:xfrm>
                <a:off x="-2" y="-2"/>
                <a:ext cx="189876" cy="330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0"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sp>
        <p:nvSpPr>
          <p:cNvPr id="983" name="Scale…"/>
          <p:cNvSpPr txBox="1"/>
          <p:nvPr/>
        </p:nvSpPr>
        <p:spPr>
          <a:xfrm>
            <a:off x="16013140" y="10167367"/>
            <a:ext cx="6133642" cy="14901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Dependency management</a:t>
            </a:r>
          </a:p>
        </p:txBody>
      </p:sp>
    </p:spTree>
    <p:extLst>
      <p:ext uri="{BB962C8B-B14F-4D97-AF65-F5344CB8AC3E}">
        <p14:creationId xmlns:p14="http://schemas.microsoft.com/office/powerpoint/2010/main" val="1340360171"/>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02 - Provision Azure Container Instance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06434161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530E6E-7635-F940-974F-EF02EE36B4D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16D5B84-414C-2742-8FB5-0B8AD4CD8C9B}"/>
              </a:ext>
            </a:extLst>
          </p:cNvPr>
          <p:cNvSpPr>
            <a:spLocks noGrp="1"/>
          </p:cNvSpPr>
          <p:nvPr>
            <p:ph type="title"/>
          </p:nvPr>
        </p:nvSpPr>
        <p:spPr/>
        <p:txBody>
          <a:bodyPr/>
          <a:lstStyle/>
          <a:p>
            <a:r>
              <a:rPr lang="en-US" dirty="0"/>
              <a:t>Interpolations</a:t>
            </a:r>
          </a:p>
        </p:txBody>
      </p:sp>
    </p:spTree>
    <p:extLst>
      <p:ext uri="{BB962C8B-B14F-4D97-AF65-F5344CB8AC3E}">
        <p14:creationId xmlns:p14="http://schemas.microsoft.com/office/powerpoint/2010/main" val="228562630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t>Embedded within strings in Terraform you can interpolate other values. </a:t>
            </a:r>
          </a:p>
          <a:p>
            <a:pPr marL="0" indent="0">
              <a:buNone/>
            </a:pPr>
            <a:endParaRPr lang="en-US" dirty="0"/>
          </a:p>
          <a:p>
            <a:pPr marL="0" indent="0">
              <a:buNone/>
            </a:pPr>
            <a:r>
              <a:rPr lang="en-US" dirty="0">
                <a:solidFill>
                  <a:srgbClr val="22863A"/>
                </a:solidFill>
                <a:latin typeface="Menlo" panose="020B0609030804020204" pitchFamily="49" charset="0"/>
              </a:rPr>
              <a:t>"</a:t>
            </a:r>
            <a:r>
              <a:rPr lang="en-US" dirty="0">
                <a:solidFill>
                  <a:srgbClr val="D73A49"/>
                </a:solidFill>
                <a:latin typeface="Menlo" panose="020B0609030804020204" pitchFamily="49" charset="0"/>
              </a:rPr>
              <a:t>${</a:t>
            </a:r>
            <a:r>
              <a:rPr lang="en-US" dirty="0" err="1">
                <a:solidFill>
                  <a:srgbClr val="D73A49"/>
                </a:solidFill>
                <a:latin typeface="Menlo" panose="020B0609030804020204" pitchFamily="49" charset="0"/>
              </a:rPr>
              <a:t>var</a:t>
            </a:r>
            <a:r>
              <a:rPr lang="en-US" dirty="0" err="1">
                <a:solidFill>
                  <a:srgbClr val="6F42C1"/>
                </a:solidFill>
                <a:latin typeface="Menlo" panose="020B0609030804020204" pitchFamily="49" charset="0"/>
              </a:rPr>
              <a:t>.name</a:t>
            </a:r>
            <a:r>
              <a:rPr lang="en-US" dirty="0">
                <a:solidFill>
                  <a:srgbClr val="D73A49"/>
                </a:solidFill>
                <a:latin typeface="Menlo" panose="020B0609030804020204" pitchFamily="49" charset="0"/>
              </a:rPr>
              <a:t>}</a:t>
            </a:r>
            <a:r>
              <a:rPr lang="en-US" dirty="0">
                <a:solidFill>
                  <a:srgbClr val="22863A"/>
                </a:solidFill>
                <a:latin typeface="Menlo" panose="020B0609030804020204" pitchFamily="49" charset="0"/>
              </a:rPr>
              <a:t>-</a:t>
            </a:r>
            <a:r>
              <a:rPr lang="en-US" dirty="0" err="1">
                <a:solidFill>
                  <a:srgbClr val="22863A"/>
                </a:solidFill>
                <a:latin typeface="Menlo" panose="020B0609030804020204" pitchFamily="49" charset="0"/>
              </a:rPr>
              <a:t>rg</a:t>
            </a:r>
            <a:r>
              <a:rPr lang="en-US" dirty="0">
                <a:solidFill>
                  <a:srgbClr val="22863A"/>
                </a:solidFill>
                <a:latin typeface="Menlo" panose="020B0609030804020204" pitchFamily="49" charset="0"/>
              </a:rPr>
              <a:t>"</a:t>
            </a:r>
            <a:endParaRPr lang="en-US" dirty="0">
              <a:solidFill>
                <a:srgbClr val="D73A49"/>
              </a:solidFill>
              <a:latin typeface="Menlo" panose="020B0609030804020204" pitchFamily="49" charset="0"/>
            </a:endParaRPr>
          </a:p>
          <a:p>
            <a:pPr marL="0" indent="0">
              <a:buNone/>
            </a:pPr>
            <a:endParaRPr lang="en-US" dirty="0"/>
          </a:p>
          <a:p>
            <a:pPr marL="0" indent="0">
              <a:buNone/>
            </a:pPr>
            <a:r>
              <a:rPr lang="en-US" dirty="0"/>
              <a:t>The interpolation syntax is powerful and allows you to reference variables, attributes of resources, call functions, etc.</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9696278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a:xfrm>
            <a:off x="1453186" y="3349719"/>
            <a:ext cx="20838490" cy="9241292"/>
          </a:xfrm>
        </p:spPr>
        <p:txBody>
          <a:bodyPr>
            <a:normAutofit lnSpcReduction="10000"/>
          </a:bodyPr>
          <a:lstStyle/>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"count"</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005CC5"/>
                </a:solidFill>
                <a:latin typeface="Menlo" panose="020B0609030804020204" pitchFamily="49" charset="0"/>
                <a:ea typeface="Times New Roman" panose="02020603050405020304" pitchFamily="18" charset="0"/>
              </a:rPr>
              <a:t>2</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azurerm_network_interface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nic</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count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.count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network_interface_ids</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element</a:t>
            </a:r>
            <a:r>
              <a:rPr lang="en-US" dirty="0">
                <a:solidFill>
                  <a:srgbClr val="24292E"/>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azurerm_network_interface</a:t>
            </a:r>
            <a:r>
              <a:rPr lang="en-US" dirty="0" err="1">
                <a:solidFill>
                  <a:srgbClr val="6F42C1"/>
                </a:solidFill>
                <a:latin typeface="Menlo" panose="020B0609030804020204" pitchFamily="49" charset="0"/>
                <a:ea typeface="Times New Roman" panose="02020603050405020304" pitchFamily="18" charset="0"/>
              </a:rPr>
              <a:t>.web</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id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a:t>
            </a:r>
            <a:endParaRPr lang="en-US" sz="24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Count</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84842495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fontScale="85000" lnSpcReduction="20000"/>
          </a:bodyPr>
          <a:lstStyle/>
          <a:p>
            <a:pPr marL="0" indent="0">
              <a:buNone/>
            </a:pPr>
            <a:endParaRPr lang="en-US" dirty="0"/>
          </a:p>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"web"</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subnet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.size</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small</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.small_vm</a:t>
            </a:r>
            <a:r>
              <a:rPr lang="en-US" dirty="0">
                <a:solidFill>
                  <a:srgbClr val="24292E"/>
                </a:solidFill>
                <a:latin typeface="Menlo" panose="020B0609030804020204" pitchFamily="49" charset="0"/>
                <a:ea typeface="Times New Roman" panose="02020603050405020304" pitchFamily="18" charset="0"/>
              </a:rPr>
              <a:t> : </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.large_vm</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p>
          <a:p>
            <a:pPr marL="0" indent="0">
              <a:spcBef>
                <a:spcPts val="0"/>
              </a:spcBef>
              <a:buNone/>
            </a:pP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chemeClr val="tx1"/>
                </a:solidFill>
              </a:rPr>
              <a:t>.</a:t>
            </a: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Conditionals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0588042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buNone/>
            </a:pPr>
            <a:r>
              <a:rPr lang="en-US" dirty="0">
                <a:hlinkClick r:id="rId3"/>
              </a:rPr>
              <a:t>concat(list1, list2, ...)</a:t>
            </a:r>
            <a:r>
              <a:rPr lang="en-US" dirty="0"/>
              <a:t> - Combines two or more lists into a single list. </a:t>
            </a:r>
          </a:p>
          <a:p>
            <a:pPr marL="0" indent="0">
              <a:buNone/>
            </a:pPr>
            <a:r>
              <a:rPr lang="en-US" dirty="0" err="1"/>
              <a:t>concat</a:t>
            </a:r>
            <a:r>
              <a:rPr lang="en-US" dirty="0"/>
              <a:t>(</a:t>
            </a:r>
            <a:r>
              <a:rPr lang="en-US" dirty="0" err="1"/>
              <a:t>var.base_tags</a:t>
            </a:r>
            <a:r>
              <a:rPr lang="en-US" dirty="0"/>
              <a:t>, </a:t>
            </a:r>
            <a:r>
              <a:rPr lang="en-US" dirty="0" err="1"/>
              <a:t>var.additional_tags</a:t>
            </a:r>
            <a:r>
              <a:rPr lang="en-US" dirty="0"/>
              <a:t>)</a:t>
            </a:r>
          </a:p>
          <a:p>
            <a:pPr marL="0" indent="0">
              <a:buNone/>
            </a:pPr>
            <a:endParaRPr lang="en-US" dirty="0"/>
          </a:p>
          <a:p>
            <a:pPr marL="0" indent="0">
              <a:buNone/>
            </a:pPr>
            <a:endParaRPr lang="en-US" dirty="0"/>
          </a:p>
          <a:p>
            <a:pPr marL="0" indent="0">
              <a:buNone/>
            </a:pPr>
            <a:r>
              <a:rPr lang="en-US" dirty="0">
                <a:hlinkClick r:id="rId4"/>
              </a:rPr>
              <a:t>element(list, index)</a:t>
            </a:r>
            <a:r>
              <a:rPr lang="en-US" dirty="0"/>
              <a:t> - Returns a single element from a list at the given index. </a:t>
            </a:r>
          </a:p>
          <a:p>
            <a:pPr marL="0" indent="0">
              <a:buNone/>
            </a:pPr>
            <a:endParaRPr lang="en-US" dirty="0"/>
          </a:p>
          <a:p>
            <a:pPr marL="0" indent="0">
              <a:buNone/>
            </a:pPr>
            <a:r>
              <a:rPr lang="en-US" dirty="0"/>
              <a:t>element(</a:t>
            </a:r>
            <a:r>
              <a:rPr lang="en-US" dirty="0" err="1"/>
              <a:t>azurerm_subnet.foo</a:t>
            </a:r>
            <a:r>
              <a:rPr lang="en-US" dirty="0"/>
              <a:t>.*.id, count.index) </a:t>
            </a:r>
          </a:p>
          <a:p>
            <a:pPr marL="0" indent="0">
              <a:buNone/>
            </a:pPr>
            <a:r>
              <a:rPr lang="en-US" dirty="0"/>
              <a:t>element(var.list_of_strings, 2) </a:t>
            </a: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54580291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r>
              <a:rPr lang="en-US" dirty="0">
                <a:hlinkClick r:id="rId3"/>
              </a:rPr>
              <a:t>format(format, args, ...)</a:t>
            </a:r>
            <a:r>
              <a:rPr lang="en-US" dirty="0"/>
              <a:t> - Formats a string according to the given format. The syntax for the format is standard </a:t>
            </a:r>
            <a:r>
              <a:rPr lang="en-US" dirty="0" err="1"/>
              <a:t>sprintf</a:t>
            </a:r>
            <a:r>
              <a:rPr lang="en-US" dirty="0"/>
              <a:t> syntax. </a:t>
            </a:r>
          </a:p>
          <a:p>
            <a:pPr marL="0" indent="0">
              <a:buNone/>
            </a:pPr>
            <a:endParaRPr lang="en-US" dirty="0"/>
          </a:p>
          <a:p>
            <a:pPr marL="0" indent="0">
              <a:buNone/>
            </a:pPr>
            <a:r>
              <a:rPr lang="en-US" dirty="0"/>
              <a:t>Example to zero-prefix a count, used commonly for naming servers</a:t>
            </a:r>
          </a:p>
          <a:p>
            <a:pPr marL="0" indent="0">
              <a:buNone/>
            </a:pPr>
            <a:r>
              <a:rPr lang="en-US" dirty="0"/>
              <a:t>format("web-%03d", 2).</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Built-In Functions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3438054156"/>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endParaRPr lang="en-US" sz="1800" dirty="0">
              <a:solidFill>
                <a:srgbClr val="24292E"/>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azurerm_virtual_machine</a:t>
            </a:r>
            <a:r>
              <a:rPr lang="en-US" dirty="0">
                <a:solidFill>
                  <a:srgbClr val="22863A"/>
                </a:solidFill>
                <a:latin typeface="Menlo" panose="020B0609030804020204" pitchFamily="49" charset="0"/>
                <a:ea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6F42C1"/>
                </a:solidFill>
                <a:latin typeface="Menlo" panose="020B0609030804020204" pitchFamily="49" charset="0"/>
                <a:ea typeface="Times New Roman" panose="02020603050405020304" pitchFamily="18" charset="0"/>
              </a:rPr>
              <a:t>format</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myvm</a:t>
            </a:r>
            <a:r>
              <a:rPr lang="en-US" dirty="0">
                <a:solidFill>
                  <a:srgbClr val="22863A"/>
                </a:solidFill>
                <a:latin typeface="Menlo" panose="020B0609030804020204" pitchFamily="49" charset="0"/>
                <a:ea typeface="Times New Roman" panose="02020603050405020304" pitchFamily="18" charset="0"/>
              </a:rPr>
              <a:t>-%03d"</a:t>
            </a: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D73A49"/>
                </a:solidFill>
                <a:latin typeface="Menlo" panose="020B0609030804020204" pitchFamily="49" charset="0"/>
                <a:ea typeface="Times New Roman" panose="02020603050405020304" pitchFamily="18" charset="0"/>
              </a:rPr>
              <a:t>count</a:t>
            </a:r>
            <a:r>
              <a:rPr lang="en-US" dirty="0" err="1">
                <a:solidFill>
                  <a:srgbClr val="6F42C1"/>
                </a:solidFill>
                <a:latin typeface="Menlo" panose="020B0609030804020204" pitchFamily="49" charset="0"/>
                <a:ea typeface="Times New Roman" panose="02020603050405020304" pitchFamily="18" charset="0"/>
              </a:rPr>
              <a:t>.index</a:t>
            </a:r>
            <a:r>
              <a:rPr lang="en-US" dirty="0">
                <a:solidFill>
                  <a:srgbClr val="24292E"/>
                </a:solidFill>
                <a:latin typeface="Menlo" panose="020B0609030804020204" pitchFamily="49" charset="0"/>
                <a:ea typeface="Times New Roman" panose="02020603050405020304" pitchFamily="18" charset="0"/>
              </a:rPr>
              <a:t> + </a:t>
            </a:r>
            <a:r>
              <a:rPr lang="en-US" dirty="0">
                <a:solidFill>
                  <a:srgbClr val="D73A49"/>
                </a:solidFill>
                <a:latin typeface="Menlo" panose="020B0609030804020204" pitchFamily="49" charset="0"/>
                <a:ea typeface="Times New Roman" panose="02020603050405020304" pitchFamily="18" charset="0"/>
              </a:rPr>
              <a:t>1</a:t>
            </a:r>
            <a:r>
              <a:rPr lang="en-US" dirty="0">
                <a:solidFill>
                  <a:srgbClr val="24292E"/>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endParaRPr lang="en-US" dirty="0">
              <a:solidFill>
                <a:srgbClr val="24292E"/>
              </a:solidFill>
              <a:latin typeface="Menlo" panose="020B0609030804020204" pitchFamily="49" charset="0"/>
              <a:ea typeface="Times New Roman" panose="02020603050405020304" pitchFamily="18" charset="0"/>
            </a:endParaRPr>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Math</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interpolation.html</a:t>
            </a:r>
            <a:endParaRPr lang="en-US" dirty="0"/>
          </a:p>
        </p:txBody>
      </p:sp>
    </p:spTree>
    <p:extLst>
      <p:ext uri="{BB962C8B-B14F-4D97-AF65-F5344CB8AC3E}">
        <p14:creationId xmlns:p14="http://schemas.microsoft.com/office/powerpoint/2010/main" val="2125407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"name"</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"dev"</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locals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module_name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rPr>
              <a:t>.name</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sql</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Interpolations – locals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locals.html</a:t>
            </a:r>
            <a:endParaRPr lang="en-US" dirty="0"/>
          </a:p>
        </p:txBody>
      </p:sp>
    </p:spTree>
    <p:extLst>
      <p:ext uri="{BB962C8B-B14F-4D97-AF65-F5344CB8AC3E}">
        <p14:creationId xmlns:p14="http://schemas.microsoft.com/office/powerpoint/2010/main" val="245516496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68B2D4-3A5D-A647-B907-EB992271BB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03BB189-694D-C143-A4EA-D19F251CA7B8}"/>
              </a:ext>
            </a:extLst>
          </p:cNvPr>
          <p:cNvSpPr>
            <a:spLocks noGrp="1"/>
          </p:cNvSpPr>
          <p:nvPr>
            <p:ph type="title"/>
          </p:nvPr>
        </p:nvSpPr>
        <p:spPr/>
        <p:txBody>
          <a:bodyPr/>
          <a:lstStyle/>
          <a:p>
            <a:r>
              <a:rPr lang="en-US" dirty="0"/>
              <a:t>Modules</a:t>
            </a:r>
          </a:p>
        </p:txBody>
      </p:sp>
    </p:spTree>
    <p:extLst>
      <p:ext uri="{BB962C8B-B14F-4D97-AF65-F5344CB8AC3E}">
        <p14:creationId xmlns:p14="http://schemas.microsoft.com/office/powerpoint/2010/main" val="161492236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5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145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54" name="SECURITY"/>
          <p:cNvSpPr txBox="1"/>
          <p:nvPr/>
        </p:nvSpPr>
        <p:spPr>
          <a:xfrm>
            <a:off x="1539990" y="8147776"/>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55" name="OPERATIONS"/>
          <p:cNvSpPr txBox="1"/>
          <p:nvPr/>
        </p:nvSpPr>
        <p:spPr>
          <a:xfrm>
            <a:off x="1539990"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5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57" name="Secure infrastructure &amp; applications"/>
          <p:cNvSpPr txBox="1"/>
          <p:nvPr/>
        </p:nvSpPr>
        <p:spPr>
          <a:xfrm>
            <a:off x="15399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58" name="Provision infrastructure"/>
          <p:cNvSpPr txBox="1"/>
          <p:nvPr/>
        </p:nvSpPr>
        <p:spPr>
          <a:xfrm>
            <a:off x="1539990"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5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6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66" name="Group"/>
          <p:cNvGrpSpPr/>
          <p:nvPr/>
        </p:nvGrpSpPr>
        <p:grpSpPr>
          <a:xfrm>
            <a:off x="1732727" y="4408373"/>
            <a:ext cx="614396" cy="710738"/>
            <a:chOff x="0" y="0"/>
            <a:chExt cx="614395" cy="710736"/>
          </a:xfrm>
        </p:grpSpPr>
        <p:sp>
          <p:nvSpPr>
            <p:cNvPr id="146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6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6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67" name="Cloud challenges for Security teams"/>
          <p:cNvSpPr txBox="1">
            <a:spLocks noGrp="1"/>
          </p:cNvSpPr>
          <p:nvPr>
            <p:ph type="title"/>
          </p:nvPr>
        </p:nvSpPr>
        <p:spPr>
          <a:xfrm>
            <a:off x="1565395" y="875900"/>
            <a:ext cx="21746798" cy="2207524"/>
          </a:xfrm>
          <a:prstGeom prst="rect">
            <a:avLst/>
          </a:prstGeom>
        </p:spPr>
        <p:txBody>
          <a:bodyPr/>
          <a:lstStyle>
            <a:lvl1pPr>
              <a:defRPr spc="-299"/>
            </a:lvl1pPr>
          </a:lstStyle>
          <a:p>
            <a:r>
              <a:t>Cloud challenges for Security teams</a:t>
            </a:r>
          </a:p>
        </p:txBody>
      </p:sp>
      <p:sp>
        <p:nvSpPr>
          <p:cNvPr id="1468"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469"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7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p:cNvGrpSpPr/>
          <p:nvPr/>
        </p:nvGrpSpPr>
        <p:grpSpPr>
          <a:xfrm>
            <a:off x="12465369" y="10280273"/>
            <a:ext cx="611225" cy="696702"/>
            <a:chOff x="0" y="0"/>
            <a:chExt cx="611223" cy="696700"/>
          </a:xfrm>
        </p:grpSpPr>
        <p:sp>
          <p:nvSpPr>
            <p:cNvPr id="1471"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476" name="Managing distributed secrets…"/>
          <p:cNvSpPr txBox="1"/>
          <p:nvPr/>
        </p:nvSpPr>
        <p:spPr>
          <a:xfrm>
            <a:off x="7010399" y="7884583"/>
            <a:ext cx="5032369" cy="14774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spTree>
    <p:extLst>
      <p:ext uri="{BB962C8B-B14F-4D97-AF65-F5344CB8AC3E}">
        <p14:creationId xmlns:p14="http://schemas.microsoft.com/office/powerpoint/2010/main" val="1966706722"/>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2E25A-9959-CC45-915F-DDB1CCD4A5CB}"/>
              </a:ext>
            </a:extLst>
          </p:cNvPr>
          <p:cNvSpPr>
            <a:spLocks noGrp="1"/>
          </p:cNvSpPr>
          <p:nvPr>
            <p:ph type="body" idx="1"/>
          </p:nvPr>
        </p:nvSpPr>
        <p:spPr/>
        <p:txBody>
          <a:bodyPr/>
          <a:lstStyle/>
          <a:p>
            <a:pPr marL="0" indent="0">
              <a:buNone/>
            </a:pPr>
            <a:endParaRPr lang="en-US" dirty="0"/>
          </a:p>
          <a:p>
            <a:pPr marL="0" indent="0">
              <a:buNone/>
            </a:pPr>
            <a:r>
              <a:rPr lang="en-US" dirty="0"/>
              <a:t>Root module:</a:t>
            </a:r>
          </a:p>
          <a:p>
            <a:pPr marL="0" indent="0">
              <a:buNone/>
            </a:pPr>
            <a:r>
              <a:rPr lang="en-US" dirty="0"/>
              <a:t>	The current working directory when you run terraform 	</a:t>
            </a:r>
            <a:r>
              <a:rPr lang="en-US" dirty="0" err="1"/>
              <a:t>init</a:t>
            </a:r>
            <a:r>
              <a:rPr lang="en-US" dirty="0"/>
              <a:t>/plan/apply, holding the Terraform configuration files. </a:t>
            </a:r>
          </a:p>
          <a:p>
            <a:pPr marL="0" indent="0">
              <a:buNone/>
            </a:pPr>
            <a:r>
              <a:rPr lang="en-US" dirty="0"/>
              <a:t>	It is itself a valid module.</a:t>
            </a:r>
          </a:p>
          <a:p>
            <a:endParaRPr lang="en-US" dirty="0"/>
          </a:p>
          <a:p>
            <a:pPr marL="0" indent="0">
              <a:buNone/>
            </a:pPr>
            <a:r>
              <a:rPr lang="en-US"/>
              <a:t>Variable scoping:</a:t>
            </a:r>
          </a:p>
          <a:p>
            <a:pPr marL="0" indent="0">
              <a:buNone/>
            </a:pPr>
            <a:r>
              <a:rPr lang="en-US"/>
              <a:t>	Variables are scoped only to the module in which they are 	declared. There is </a:t>
            </a:r>
            <a:r>
              <a:rPr lang="en-US" b="1"/>
              <a:t>no</a:t>
            </a:r>
            <a:r>
              <a:rPr lang="en-US"/>
              <a:t> inheritance!</a:t>
            </a:r>
          </a:p>
          <a:p>
            <a:pPr marL="0" indent="0">
              <a:buNone/>
            </a:pPr>
            <a:endParaRPr lang="en-US" dirty="0"/>
          </a:p>
        </p:txBody>
      </p:sp>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3692884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63B408-1EB2-1C4C-921F-40C86F1016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21000" y="2568107"/>
            <a:ext cx="17297400" cy="9729788"/>
          </a:xfrm>
          <a:prstGeom prst="rect">
            <a:avLst/>
          </a:prstGeom>
        </p:spPr>
      </p:pic>
      <p:sp>
        <p:nvSpPr>
          <p:cNvPr id="3" name="Title 2">
            <a:extLst>
              <a:ext uri="{FF2B5EF4-FFF2-40B4-BE49-F238E27FC236}">
                <a16:creationId xmlns:a16="http://schemas.microsoft.com/office/drawing/2014/main" id="{B4A3D108-6B0F-E846-B193-9C703BDA0038}"/>
              </a:ext>
            </a:extLst>
          </p:cNvPr>
          <p:cNvSpPr>
            <a:spLocks noGrp="1"/>
          </p:cNvSpPr>
          <p:nvPr>
            <p:ph type="title"/>
          </p:nvPr>
        </p:nvSpPr>
        <p:spPr/>
        <p:txBody>
          <a:bodyPr/>
          <a:lstStyle/>
          <a:p>
            <a:r>
              <a:rPr lang="en-US" dirty="0"/>
              <a:t>Modules</a:t>
            </a:r>
          </a:p>
        </p:txBody>
      </p:sp>
      <p:sp>
        <p:nvSpPr>
          <p:cNvPr id="4" name="Text Placeholder 3">
            <a:extLst>
              <a:ext uri="{FF2B5EF4-FFF2-40B4-BE49-F238E27FC236}">
                <a16:creationId xmlns:a16="http://schemas.microsoft.com/office/drawing/2014/main" id="{6FD2F7FB-409A-E443-BE0D-50887C62E18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52002179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rPr>
              <a:t>mymodule</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”path/to/module"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mysuperapp</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409168320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72A089-E033-0340-8652-60DF22730E98}"/>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dirty="0"/>
              <a:t>Local</a:t>
            </a:r>
          </a:p>
          <a:p>
            <a:pPr marL="0" indent="0">
              <a:buNone/>
            </a:pPr>
            <a:endParaRPr lang="en-US" dirty="0"/>
          </a:p>
          <a:p>
            <a:pPr marL="0" indent="0">
              <a:buNone/>
            </a:pPr>
            <a:r>
              <a:rPr lang="en-US" dirty="0" err="1"/>
              <a:t>Github</a:t>
            </a:r>
            <a:endParaRPr lang="en-US" dirty="0"/>
          </a:p>
          <a:p>
            <a:pPr marL="0" indent="0">
              <a:buNone/>
            </a:pPr>
            <a:endParaRPr lang="en-US" dirty="0"/>
          </a:p>
          <a:p>
            <a:pPr marL="0" indent="0">
              <a:buNone/>
            </a:pPr>
            <a:r>
              <a:rPr lang="en-US" dirty="0"/>
              <a:t>Generic git repo</a:t>
            </a:r>
          </a:p>
          <a:p>
            <a:pPr marL="0" indent="0">
              <a:buNone/>
            </a:pPr>
            <a:endParaRPr lang="en-US" dirty="0"/>
          </a:p>
          <a:p>
            <a:pPr marL="0" indent="0">
              <a:buNone/>
            </a:pPr>
            <a:r>
              <a:rPr lang="en-US" dirty="0"/>
              <a:t>Bitbucket</a:t>
            </a:r>
          </a:p>
          <a:p>
            <a:pPr marL="0" indent="0">
              <a:buNone/>
            </a:pPr>
            <a:endParaRPr lang="en-US" dirty="0"/>
          </a:p>
          <a:p>
            <a:pPr marL="0" indent="0">
              <a:buNone/>
            </a:pPr>
            <a:r>
              <a:rPr lang="en-US" dirty="0"/>
              <a:t>HTTP URLs</a:t>
            </a:r>
          </a:p>
          <a:p>
            <a:pPr marL="0" indent="0">
              <a:buNone/>
            </a:pPr>
            <a:endParaRPr lang="en-US" dirty="0"/>
          </a:p>
          <a:p>
            <a:pPr marL="0" indent="0">
              <a:buNone/>
            </a:pPr>
            <a:r>
              <a:rPr lang="en-US" dirty="0"/>
              <a:t>Registry (support versioning)</a:t>
            </a:r>
          </a:p>
          <a:p>
            <a:pPr marL="0" indent="0">
              <a:buNone/>
            </a:pPr>
            <a:endParaRPr lang="en-US" dirty="0"/>
          </a:p>
        </p:txBody>
      </p:sp>
      <p:sp>
        <p:nvSpPr>
          <p:cNvPr id="3" name="Title 2">
            <a:extLst>
              <a:ext uri="{FF2B5EF4-FFF2-40B4-BE49-F238E27FC236}">
                <a16:creationId xmlns:a16="http://schemas.microsoft.com/office/drawing/2014/main" id="{375E83CE-7839-194D-9537-9045C5AEA5A7}"/>
              </a:ext>
            </a:extLst>
          </p:cNvPr>
          <p:cNvSpPr>
            <a:spLocks noGrp="1"/>
          </p:cNvSpPr>
          <p:nvPr>
            <p:ph type="title"/>
          </p:nvPr>
        </p:nvSpPr>
        <p:spPr/>
        <p:txBody>
          <a:bodyPr/>
          <a:lstStyle/>
          <a:p>
            <a:r>
              <a:rPr lang="en-US" dirty="0"/>
              <a:t>Module Sources</a:t>
            </a:r>
          </a:p>
        </p:txBody>
      </p:sp>
      <p:sp>
        <p:nvSpPr>
          <p:cNvPr id="4" name="Text Placeholder 3">
            <a:extLst>
              <a:ext uri="{FF2B5EF4-FFF2-40B4-BE49-F238E27FC236}">
                <a16:creationId xmlns:a16="http://schemas.microsoft.com/office/drawing/2014/main" id="{68552EE7-C9E1-3842-9BE7-25555EA32E72}"/>
              </a:ext>
            </a:extLst>
          </p:cNvPr>
          <p:cNvSpPr>
            <a:spLocks noGrp="1"/>
          </p:cNvSpPr>
          <p:nvPr>
            <p:ph type="body" sz="quarter" idx="10"/>
          </p:nvPr>
        </p:nvSpPr>
        <p:spPr/>
        <p:txBody>
          <a:bodyPr/>
          <a:lstStyle/>
          <a:p>
            <a:r>
              <a:rPr lang="en-US" dirty="0"/>
              <a:t>https://</a:t>
            </a:r>
            <a:r>
              <a:rPr lang="en-US" dirty="0" err="1"/>
              <a:t>www.terraform.io</a:t>
            </a:r>
            <a:r>
              <a:rPr lang="en-US" dirty="0"/>
              <a:t>/docs/modules/</a:t>
            </a:r>
            <a:r>
              <a:rPr lang="en-US" dirty="0" err="1"/>
              <a:t>sources.html</a:t>
            </a:r>
            <a:endParaRPr lang="en-US" dirty="0"/>
          </a:p>
        </p:txBody>
      </p:sp>
    </p:spTree>
    <p:extLst>
      <p:ext uri="{BB962C8B-B14F-4D97-AF65-F5344CB8AC3E}">
        <p14:creationId xmlns:p14="http://schemas.microsoft.com/office/powerpoint/2010/main" val="236652222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7DDBDE-C940-BF45-8879-EDCF5A15DE7C}"/>
              </a:ext>
            </a:extLst>
          </p:cNvPr>
          <p:cNvSpPr>
            <a:spLocks noGrp="1"/>
          </p:cNvSpPr>
          <p:nvPr>
            <p:ph type="body" idx="1"/>
          </p:nvPr>
        </p:nvSpPr>
        <p:spPr/>
        <p:txBody>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module</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windowsservers</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source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"Azure/compute/</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"1.1.5"</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vm_hostname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mywinvm</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vm_os_simple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WindowsServer</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222FC158-279F-4540-82EA-0E1F996F86F2}"/>
              </a:ext>
            </a:extLst>
          </p:cNvPr>
          <p:cNvSpPr>
            <a:spLocks noGrp="1"/>
          </p:cNvSpPr>
          <p:nvPr>
            <p:ph type="title"/>
          </p:nvPr>
        </p:nvSpPr>
        <p:spPr/>
        <p:txBody>
          <a:bodyPr/>
          <a:lstStyle/>
          <a:p>
            <a:r>
              <a:rPr lang="en-US" dirty="0"/>
              <a:t>Module Usage</a:t>
            </a:r>
          </a:p>
        </p:txBody>
      </p:sp>
      <p:sp>
        <p:nvSpPr>
          <p:cNvPr id="4" name="Text Placeholder 3">
            <a:extLst>
              <a:ext uri="{FF2B5EF4-FFF2-40B4-BE49-F238E27FC236}">
                <a16:creationId xmlns:a16="http://schemas.microsoft.com/office/drawing/2014/main" id="{5AFAC48F-F10B-4644-A1DE-F3B2C992D40E}"/>
              </a:ext>
            </a:extLst>
          </p:cNvPr>
          <p:cNvSpPr>
            <a:spLocks noGrp="1"/>
          </p:cNvSpPr>
          <p:nvPr>
            <p:ph type="body" sz="quarter" idx="10"/>
          </p:nvPr>
        </p:nvSpPr>
        <p:spPr/>
        <p:txBody>
          <a:bodyPr/>
          <a:lstStyle/>
          <a:p>
            <a:r>
              <a:rPr lang="en-US" dirty="0"/>
              <a:t>https://</a:t>
            </a:r>
            <a:r>
              <a:rPr lang="en-US" dirty="0" err="1"/>
              <a:t>www.terraform.io</a:t>
            </a:r>
            <a:r>
              <a:rPr lang="en-US" dirty="0"/>
              <a:t>/docs/modules</a:t>
            </a:r>
          </a:p>
        </p:txBody>
      </p:sp>
    </p:spTree>
    <p:extLst>
      <p:ext uri="{BB962C8B-B14F-4D97-AF65-F5344CB8AC3E}">
        <p14:creationId xmlns:p14="http://schemas.microsoft.com/office/powerpoint/2010/main" val="118549901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Public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registry.terraform.io</a:t>
            </a:r>
            <a:r>
              <a:rPr lang="en-US" dirty="0"/>
              <a:t> </a:t>
            </a:r>
          </a:p>
        </p:txBody>
      </p:sp>
      <p:pic>
        <p:nvPicPr>
          <p:cNvPr id="6" name="Picture 5">
            <a:extLst>
              <a:ext uri="{FF2B5EF4-FFF2-40B4-BE49-F238E27FC236}">
                <a16:creationId xmlns:a16="http://schemas.microsoft.com/office/drawing/2014/main" id="{0A762088-8E13-A347-A74A-0E551907252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5992" y="3214615"/>
            <a:ext cx="21418550" cy="9021440"/>
          </a:xfrm>
          <a:prstGeom prst="rect">
            <a:avLst/>
          </a:prstGeom>
        </p:spPr>
      </p:pic>
    </p:spTree>
    <p:extLst>
      <p:ext uri="{BB962C8B-B14F-4D97-AF65-F5344CB8AC3E}">
        <p14:creationId xmlns:p14="http://schemas.microsoft.com/office/powerpoint/2010/main" val="1818393716"/>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90BF60-6852-E24A-ACF8-8533F1540C33}"/>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BD312EC-30CA-1B46-A55B-4411D5A5A70B}"/>
              </a:ext>
            </a:extLst>
          </p:cNvPr>
          <p:cNvSpPr>
            <a:spLocks noGrp="1"/>
          </p:cNvSpPr>
          <p:nvPr>
            <p:ph type="body" sz="quarter" idx="10"/>
          </p:nvPr>
        </p:nvSpPr>
        <p:spPr>
          <a:xfrm>
            <a:off x="9612352" y="12882563"/>
            <a:ext cx="12679324" cy="547687"/>
          </a:xfrm>
        </p:spPr>
        <p:txBody>
          <a:bodyPr/>
          <a:lstStyle/>
          <a:p>
            <a:r>
              <a:rPr lang="en-US" dirty="0"/>
              <a:t>https://</a:t>
            </a:r>
            <a:r>
              <a:rPr lang="en-US" dirty="0" err="1"/>
              <a:t>www.terraform.io</a:t>
            </a:r>
            <a:r>
              <a:rPr lang="en-US" dirty="0"/>
              <a:t>/docs/enterprise/registry</a:t>
            </a:r>
          </a:p>
        </p:txBody>
      </p:sp>
      <p:pic>
        <p:nvPicPr>
          <p:cNvPr id="1026" name="Picture 2" descr="TFE screenshot: the list of available modules">
            <a:extLst>
              <a:ext uri="{FF2B5EF4-FFF2-40B4-BE49-F238E27FC236}">
                <a16:creationId xmlns:a16="http://schemas.microsoft.com/office/drawing/2014/main" id="{3CB410CB-0A5C-0B4E-AF77-1DE930102EA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57314" y="2568107"/>
            <a:ext cx="16935905" cy="10171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4114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AC0C9D-EC2F-0949-9E87-CC2F7374EDC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29B5BB6-6FDB-8A4B-BA39-7FE5633CF1E3}"/>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69636816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solidFill>
                  <a:schemeClr val="tx1"/>
                </a:solidFill>
              </a:rPr>
              <a:t>03 - Provision Azure Virtual Machines</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706295112"/>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a:xfrm>
            <a:off x="7997753" y="7527558"/>
            <a:ext cx="13027164" cy="2184401"/>
          </a:xfrm>
        </p:spPr>
        <p:txBody>
          <a:bodyPr/>
          <a:lstStyle/>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8057067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1"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2"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148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48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48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48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48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48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49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1"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92"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497" name="Group"/>
          <p:cNvGrpSpPr/>
          <p:nvPr/>
        </p:nvGrpSpPr>
        <p:grpSpPr>
          <a:xfrm>
            <a:off x="1732727" y="4408373"/>
            <a:ext cx="614396" cy="710738"/>
            <a:chOff x="0" y="0"/>
            <a:chExt cx="614395" cy="710736"/>
          </a:xfrm>
        </p:grpSpPr>
        <p:sp>
          <p:nvSpPr>
            <p:cNvPr id="149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49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498" name="Secure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Secure any application and any infrastructure</a:t>
            </a:r>
          </a:p>
        </p:txBody>
      </p:sp>
      <p:sp>
        <p:nvSpPr>
          <p:cNvPr id="149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500"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501"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502" name="Managing distributed secrets…"/>
          <p:cNvSpPr txBox="1"/>
          <p:nvPr/>
        </p:nvSpPr>
        <p:spPr>
          <a:xfrm>
            <a:off x="16014699" y="7884583"/>
            <a:ext cx="5032369" cy="14774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sz="2000" b="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sz="2000" b="0">
                <a:solidFill>
                  <a:srgbClr val="44546A"/>
                </a:solidFill>
                <a:latin typeface="Verdana"/>
                <a:ea typeface="Verdana"/>
                <a:cs typeface="Verdana"/>
                <a:sym typeface="Verdana"/>
              </a:defRPr>
            </a:pPr>
            <a:r>
              <a:t>Privilege access management</a:t>
            </a:r>
          </a:p>
        </p:txBody>
      </p:sp>
      <p:grpSp>
        <p:nvGrpSpPr>
          <p:cNvPr id="1507" name="Group"/>
          <p:cNvGrpSpPr/>
          <p:nvPr/>
        </p:nvGrpSpPr>
        <p:grpSpPr>
          <a:xfrm>
            <a:off x="12465369" y="10280273"/>
            <a:ext cx="611225" cy="696702"/>
            <a:chOff x="0" y="0"/>
            <a:chExt cx="611223" cy="696700"/>
          </a:xfrm>
        </p:grpSpPr>
        <p:sp>
          <p:nvSpPr>
            <p:cNvPr id="1503"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4"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5"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06"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21" name="Group"/>
          <p:cNvGrpSpPr/>
          <p:nvPr/>
        </p:nvGrpSpPr>
        <p:grpSpPr>
          <a:xfrm>
            <a:off x="10255084" y="7117380"/>
            <a:ext cx="5031635" cy="2915963"/>
            <a:chOff x="0" y="0"/>
            <a:chExt cx="5031634" cy="2915962"/>
          </a:xfrm>
        </p:grpSpPr>
        <p:sp>
          <p:nvSpPr>
            <p:cNvPr id="1508" name="Shape"/>
            <p:cNvSpPr/>
            <p:nvPr/>
          </p:nvSpPr>
          <p:spPr>
            <a:xfrm>
              <a:off x="0" y="0"/>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520" name="Group"/>
            <p:cNvGrpSpPr/>
            <p:nvPr/>
          </p:nvGrpSpPr>
          <p:grpSpPr>
            <a:xfrm>
              <a:off x="2182533" y="1067052"/>
              <a:ext cx="666729" cy="667523"/>
              <a:chOff x="0" y="0"/>
              <a:chExt cx="666727" cy="667521"/>
            </a:xfrm>
          </p:grpSpPr>
          <p:sp>
            <p:nvSpPr>
              <p:cNvPr id="1509" name="Triangle"/>
              <p:cNvSpPr/>
              <p:nvPr/>
            </p:nvSpPr>
            <p:spPr>
              <a:xfrm>
                <a:off x="-1" y="-1"/>
                <a:ext cx="666729" cy="6675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0"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1"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2"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3"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4"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5"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6"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7"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8"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19"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3160097442"/>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76DDAE-6DB7-9942-9EE0-099669005F93}"/>
              </a:ext>
            </a:extLst>
          </p:cNvPr>
          <p:cNvSpPr>
            <a:spLocks noGrp="1"/>
          </p:cNvSpPr>
          <p:nvPr>
            <p:ph type="title"/>
          </p:nvPr>
        </p:nvSpPr>
        <p:spPr/>
        <p:txBody>
          <a:bodyPr/>
          <a:lstStyle/>
          <a:p>
            <a:r>
              <a:rPr lang="en-US" dirty="0"/>
              <a:t>Solution Round Table</a:t>
            </a:r>
          </a:p>
        </p:txBody>
      </p:sp>
      <p:sp>
        <p:nvSpPr>
          <p:cNvPr id="5" name="TextBox 4">
            <a:extLst>
              <a:ext uri="{FF2B5EF4-FFF2-40B4-BE49-F238E27FC236}">
                <a16:creationId xmlns:a16="http://schemas.microsoft.com/office/drawing/2014/main" id="{8F3D10BD-20D8-174B-84A6-C07B31E312FF}"/>
              </a:ext>
            </a:extLst>
          </p:cNvPr>
          <p:cNvSpPr txBox="1"/>
          <p:nvPr/>
        </p:nvSpPr>
        <p:spPr>
          <a:xfrm>
            <a:off x="8749145" y="3379785"/>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
        <p:nvSpPr>
          <p:cNvPr id="6" name="Text Placeholder 1">
            <a:extLst>
              <a:ext uri="{FF2B5EF4-FFF2-40B4-BE49-F238E27FC236}">
                <a16:creationId xmlns:a16="http://schemas.microsoft.com/office/drawing/2014/main" id="{5F141280-D7AD-6349-A4F8-DAFD6EF32F5A}"/>
              </a:ext>
            </a:extLst>
          </p:cNvPr>
          <p:cNvSpPr txBox="1">
            <a:spLocks/>
          </p:cNvSpPr>
          <p:nvPr/>
        </p:nvSpPr>
        <p:spPr>
          <a:xfrm>
            <a:off x="8519004" y="3379785"/>
            <a:ext cx="14798196" cy="9026960"/>
          </a:xfrm>
          <a:prstGeom prst="rect">
            <a:avLst/>
          </a:prstGeom>
        </p:spPr>
        <p:txBody>
          <a:bodyPr/>
          <a:lstStyle>
            <a:lvl1pPr marL="604157" marR="0" indent="-604157"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1pPr>
            <a:lvl2pPr marL="1162050" marR="0" indent="-70485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2pPr>
            <a:lvl3pPr marL="1760220" marR="0" indent="-84582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3pPr>
            <a:lvl4pPr marL="2311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4pPr>
            <a:lvl5pPr marL="27686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5pPr>
            <a:lvl6pPr marL="32258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6pPr>
            <a:lvl7pPr marL="36830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7pPr>
            <a:lvl8pPr marL="41402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8pPr>
            <a:lvl9pPr marL="4597400" marR="0" indent="-939800" algn="l" defTabSz="2438400" rtl="0" latinLnBrk="0">
              <a:lnSpc>
                <a:spcPct val="90000"/>
              </a:lnSpc>
              <a:spcBef>
                <a:spcPts val="2600"/>
              </a:spcBef>
              <a:spcAft>
                <a:spcPts val="0"/>
              </a:spcAft>
              <a:buClrTx/>
              <a:buSzPct val="100000"/>
              <a:buFont typeface="Arial"/>
              <a:buChar char="•"/>
              <a:tabLst/>
              <a:defRPr sz="7400" b="0" i="0" u="none" strike="noStrike" cap="none" spc="0" baseline="0">
                <a:ln>
                  <a:noFill/>
                </a:ln>
                <a:solidFill>
                  <a:srgbClr val="000000"/>
                </a:solidFill>
                <a:uFillTx/>
                <a:latin typeface="Verdana"/>
                <a:ea typeface="Verdana"/>
                <a:cs typeface="Verdana"/>
                <a:sym typeface="Verdana"/>
              </a:defRPr>
            </a:lvl9pPr>
          </a:lstStyle>
          <a:p>
            <a:pPr marL="0" indent="0" hangingPunct="1">
              <a:buNone/>
            </a:pPr>
            <a:br>
              <a:rPr lang="en-US" sz="4400" b="1" dirty="0"/>
            </a:br>
            <a:r>
              <a:rPr lang="en-US" sz="4400" b="1" dirty="0"/>
              <a:t>What are some of the pains you are having creating infrastructure in Azure?</a:t>
            </a:r>
          </a:p>
          <a:p>
            <a:pPr marL="0" indent="0" hangingPunct="1">
              <a:buNone/>
            </a:pPr>
            <a:endParaRPr lang="en-US" sz="4400" b="1" dirty="0"/>
          </a:p>
          <a:p>
            <a:pPr marL="0" indent="0" hangingPunct="1">
              <a:buNone/>
            </a:pPr>
            <a:r>
              <a:rPr lang="en-US" sz="4400" b="1" dirty="0"/>
              <a:t>What roadblocks do you see in adopting Terraform as your choice in </a:t>
            </a:r>
            <a:r>
              <a:rPr lang="en-US" sz="4400" b="1" dirty="0" err="1"/>
              <a:t>IaC</a:t>
            </a:r>
            <a:r>
              <a:rPr lang="en-US" sz="4400" b="1" dirty="0"/>
              <a:t>?</a:t>
            </a:r>
          </a:p>
          <a:p>
            <a:pPr marL="0" indent="0" hangingPunct="1">
              <a:buNone/>
            </a:pPr>
            <a:endParaRPr lang="en-US" sz="4400" b="1" dirty="0"/>
          </a:p>
          <a:p>
            <a:pPr marL="0" indent="0" hangingPunct="1">
              <a:buNone/>
            </a:pPr>
            <a:r>
              <a:rPr lang="en-US" sz="4400" b="1" dirty="0"/>
              <a:t>What concerns do you have with using Terraform?</a:t>
            </a:r>
          </a:p>
        </p:txBody>
      </p:sp>
    </p:spTree>
    <p:extLst>
      <p:ext uri="{BB962C8B-B14F-4D97-AF65-F5344CB8AC3E}">
        <p14:creationId xmlns:p14="http://schemas.microsoft.com/office/powerpoint/2010/main" val="1903816776"/>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E0EB61C-001B-6642-B2E0-DBE5C96DA54A}"/>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B41D8455-BA56-154C-BBB8-E53EA2AB637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2788842973"/>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Determines how state is loaded and how an operations are executed.</a:t>
            </a:r>
          </a:p>
          <a:p>
            <a:pPr marL="0" indent="0">
              <a:buNone/>
            </a:pPr>
            <a:endParaRPr lang="en-US" dirty="0"/>
          </a:p>
          <a:p>
            <a:pPr marL="0" indent="0">
              <a:buNone/>
            </a:pPr>
            <a:r>
              <a:rPr lang="en-US" dirty="0"/>
              <a:t>Enables non-local file state storage, remote execution, etc.</a:t>
            </a:r>
          </a:p>
          <a:p>
            <a:pPr marL="0" indent="0">
              <a:buNone/>
            </a:pPr>
            <a:br>
              <a:rPr lang="en-US" dirty="0"/>
            </a:br>
            <a:r>
              <a:rPr lang="en-US" dirty="0"/>
              <a:t>By default, Terraform uses the "local" backend.</a:t>
            </a: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92689623"/>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backend</a:t>
            </a:r>
            <a:r>
              <a:rPr lang="en-US" dirty="0">
                <a:solidFill>
                  <a:srgbClr val="22863A"/>
                </a:solidFill>
                <a:latin typeface="Menlo" panose="020B0609030804020204" pitchFamily="49" charset="0"/>
                <a:ea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storage_account_name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"myorgeastus8x76ghf"</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rPr>
              <a:t>container_name</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terraformstate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key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rPr>
              <a:t>dev.terraform.tfstate</a:t>
            </a:r>
            <a:r>
              <a:rPr lang="en-US" dirty="0">
                <a:solidFill>
                  <a:srgbClr val="22863A"/>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fontScale="90000"/>
          </a:bodyPr>
          <a:lstStyle/>
          <a:p>
            <a:r>
              <a:rPr lang="en-US" dirty="0"/>
              <a:t>Backend- </a:t>
            </a:r>
            <a:r>
              <a:rPr lang="en-US" dirty="0" err="1"/>
              <a:t>azurerm</a:t>
            </a:r>
            <a:br>
              <a:rPr lang="en-US" dirty="0"/>
            </a:br>
            <a:endParaRPr lang="en-US" dirty="0"/>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3572684889"/>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D6700D-3F27-EB41-BF82-BE714FB4C2A6}"/>
              </a:ext>
            </a:extLst>
          </p:cNvPr>
          <p:cNvSpPr>
            <a:spLocks noGrp="1"/>
          </p:cNvSpPr>
          <p:nvPr>
            <p:ph type="body" idx="1"/>
          </p:nvPr>
        </p:nvSpPr>
        <p:spPr/>
        <p:txBody>
          <a:bodyPr>
            <a:normAutofit/>
          </a:bodyPr>
          <a:lstStyle/>
          <a:p>
            <a:pPr marL="0" indent="0">
              <a:buNone/>
            </a:pPr>
            <a:endParaRPr lang="en-US" dirty="0"/>
          </a:p>
          <a:p>
            <a:pPr marL="0" indent="0">
              <a:buNone/>
            </a:pPr>
            <a:r>
              <a:rPr lang="en-US" dirty="0"/>
              <a:t>State Locking – Allows for teams to work together.</a:t>
            </a:r>
          </a:p>
          <a:p>
            <a:pPr marL="0" indent="0">
              <a:buNone/>
            </a:pPr>
            <a:endParaRPr lang="en-US" dirty="0"/>
          </a:p>
          <a:p>
            <a:pPr marL="0" indent="0">
              <a:buNone/>
            </a:pPr>
            <a:r>
              <a:rPr lang="en-US" dirty="0"/>
              <a:t>Backend Types:</a:t>
            </a:r>
          </a:p>
          <a:p>
            <a:r>
              <a:rPr lang="en-US" dirty="0"/>
              <a:t>azure SA</a:t>
            </a:r>
          </a:p>
          <a:p>
            <a:r>
              <a:rPr lang="en-US" dirty="0" err="1"/>
              <a:t>artifactory</a:t>
            </a:r>
            <a:endParaRPr lang="en-US" dirty="0"/>
          </a:p>
          <a:p>
            <a:r>
              <a:rPr lang="en-US" dirty="0"/>
              <a:t>Consul </a:t>
            </a:r>
          </a:p>
          <a:p>
            <a:endParaRPr lang="en-US" dirty="0"/>
          </a:p>
          <a:p>
            <a:pPr marL="0" indent="0">
              <a:buNone/>
            </a:pPr>
            <a:r>
              <a:rPr lang="en-US" b="1" dirty="0"/>
              <a:t>Terraform Enterprise Manages this for you!!</a:t>
            </a:r>
          </a:p>
          <a:p>
            <a:endParaRPr lang="en-US" dirty="0"/>
          </a:p>
        </p:txBody>
      </p:sp>
      <p:sp>
        <p:nvSpPr>
          <p:cNvPr id="3" name="Title 2">
            <a:extLst>
              <a:ext uri="{FF2B5EF4-FFF2-40B4-BE49-F238E27FC236}">
                <a16:creationId xmlns:a16="http://schemas.microsoft.com/office/drawing/2014/main" id="{50F129CB-750D-CC4D-B672-55E56F1FCE53}"/>
              </a:ext>
            </a:extLst>
          </p:cNvPr>
          <p:cNvSpPr>
            <a:spLocks noGrp="1"/>
          </p:cNvSpPr>
          <p:nvPr>
            <p:ph type="title"/>
          </p:nvPr>
        </p:nvSpPr>
        <p:spPr/>
        <p:txBody>
          <a:bodyPr>
            <a:normAutofit/>
          </a:bodyPr>
          <a:lstStyle/>
          <a:p>
            <a:r>
              <a:rPr lang="en-US" dirty="0"/>
              <a:t>Backend</a:t>
            </a:r>
          </a:p>
        </p:txBody>
      </p:sp>
      <p:sp>
        <p:nvSpPr>
          <p:cNvPr id="4" name="Text Placeholder 3">
            <a:extLst>
              <a:ext uri="{FF2B5EF4-FFF2-40B4-BE49-F238E27FC236}">
                <a16:creationId xmlns:a16="http://schemas.microsoft.com/office/drawing/2014/main" id="{7263029A-7445-2D4B-92B2-14D882916A5A}"/>
              </a:ext>
            </a:extLst>
          </p:cNvPr>
          <p:cNvSpPr>
            <a:spLocks noGrp="1"/>
          </p:cNvSpPr>
          <p:nvPr>
            <p:ph type="body" sz="quarter" idx="10"/>
          </p:nvPr>
        </p:nvSpPr>
        <p:spPr/>
        <p:txBody>
          <a:bodyPr/>
          <a:lstStyle/>
          <a:p>
            <a:r>
              <a:rPr lang="en-US" dirty="0"/>
              <a:t>https://</a:t>
            </a:r>
            <a:r>
              <a:rPr lang="en-US" dirty="0" err="1"/>
              <a:t>www.terraform.io</a:t>
            </a:r>
            <a:r>
              <a:rPr lang="en-US" dirty="0"/>
              <a:t>/docs/</a:t>
            </a:r>
            <a:r>
              <a:rPr lang="en-US" dirty="0" err="1"/>
              <a:t>backends</a:t>
            </a:r>
            <a:r>
              <a:rPr lang="en-US" dirty="0"/>
              <a:t>/types/</a:t>
            </a:r>
            <a:r>
              <a:rPr lang="en-US" dirty="0" err="1"/>
              <a:t>index.html</a:t>
            </a:r>
            <a:endParaRPr lang="en-US" dirty="0"/>
          </a:p>
          <a:p>
            <a:endParaRPr lang="en-US" dirty="0"/>
          </a:p>
        </p:txBody>
      </p:sp>
    </p:spTree>
    <p:extLst>
      <p:ext uri="{BB962C8B-B14F-4D97-AF65-F5344CB8AC3E}">
        <p14:creationId xmlns:p14="http://schemas.microsoft.com/office/powerpoint/2010/main" val="733574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E9155-980A-5444-B431-5DB16B4F320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6D8DC8B-6CED-1342-A433-0FCA6CAF3E72}"/>
              </a:ext>
            </a:extLst>
          </p:cNvPr>
          <p:cNvSpPr>
            <a:spLocks noGrp="1"/>
          </p:cNvSpPr>
          <p:nvPr>
            <p:ph type="title"/>
          </p:nvPr>
        </p:nvSpPr>
        <p:spPr/>
        <p:txBody>
          <a:bodyPr/>
          <a:lstStyle/>
          <a:p>
            <a:r>
              <a:rPr lang="en-US" dirty="0"/>
              <a:t>Terraform </a:t>
            </a:r>
            <a:br>
              <a:rPr lang="en-US" dirty="0"/>
            </a:br>
            <a:r>
              <a:rPr lang="en-US" dirty="0"/>
              <a:t>Internals</a:t>
            </a:r>
          </a:p>
        </p:txBody>
      </p:sp>
    </p:spTree>
    <p:extLst>
      <p:ext uri="{BB962C8B-B14F-4D97-AF65-F5344CB8AC3E}">
        <p14:creationId xmlns:p14="http://schemas.microsoft.com/office/powerpoint/2010/main" val="1646214932"/>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F4BE8C-4D3E-2D4B-A658-83724EE3EC0F}"/>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AC84076-1843-984D-99E8-2FF5315AA7CB}"/>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9E2994A9-9FEA-374D-84FD-A04845E5C7C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0625DF8-A726-0F4B-AFE0-B497E4CBF345}"/>
              </a:ext>
            </a:extLst>
          </p:cNvPr>
          <p:cNvPicPr>
            <a:picLocks noChangeAspect="1"/>
          </p:cNvPicPr>
          <p:nvPr/>
        </p:nvPicPr>
        <p:blipFill>
          <a:blip r:embed="rId2"/>
          <a:stretch>
            <a:fillRect/>
          </a:stretch>
        </p:blipFill>
        <p:spPr>
          <a:xfrm>
            <a:off x="1648691" y="3349719"/>
            <a:ext cx="12321886" cy="7393132"/>
          </a:xfrm>
          <a:prstGeom prst="rect">
            <a:avLst/>
          </a:prstGeom>
        </p:spPr>
      </p:pic>
    </p:spTree>
    <p:extLst>
      <p:ext uri="{BB962C8B-B14F-4D97-AF65-F5344CB8AC3E}">
        <p14:creationId xmlns:p14="http://schemas.microsoft.com/office/powerpoint/2010/main" val="2345275203"/>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Resource Address:</a:t>
            </a:r>
          </a:p>
          <a:p>
            <a:pPr marL="0" indent="0">
              <a:buNone/>
            </a:pPr>
            <a:r>
              <a:rPr lang="en-US" dirty="0"/>
              <a:t>&lt;MODULE PATH&gt;&lt;RESOURCE SPEC&gt;</a:t>
            </a:r>
          </a:p>
          <a:p>
            <a:pPr marL="0" indent="0">
              <a:buNone/>
            </a:pPr>
            <a:endParaRPr lang="en-US" dirty="0"/>
          </a:p>
          <a:p>
            <a:pPr marL="0" indent="0">
              <a:buNone/>
            </a:pPr>
            <a:endParaRPr lang="en-US" dirty="0"/>
          </a:p>
          <a:p>
            <a:pPr marL="0" indent="0">
              <a:buNone/>
            </a:pPr>
            <a:r>
              <a:rPr lang="en-US" sz="4400" dirty="0" err="1">
                <a:solidFill>
                  <a:srgbClr val="D73A49"/>
                </a:solidFill>
                <a:latin typeface="Menlo" panose="020B0609030804020204" pitchFamily="49" charset="0"/>
              </a:rPr>
              <a:t>azurerm_resource_group.module</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a:p>
            <a:pPr marL="0" indent="0">
              <a:buNone/>
            </a:pPr>
            <a:r>
              <a:rPr lang="en-US" sz="4400" dirty="0" err="1">
                <a:solidFill>
                  <a:srgbClr val="D73A49"/>
                </a:solidFill>
                <a:latin typeface="Menlo" panose="020B0609030804020204" pitchFamily="49" charset="0"/>
              </a:rPr>
              <a:t>module.A.azurerm_network_interface.web</a:t>
            </a:r>
            <a:endParaRPr lang="en-US" sz="4400" dirty="0">
              <a:solidFill>
                <a:srgbClr val="D73A49"/>
              </a:solidFill>
              <a:latin typeface="Menlo" panose="020B0609030804020204" pitchFamily="49" charset="0"/>
            </a:endParaRPr>
          </a:p>
          <a:p>
            <a:pPr marL="0" indent="0">
              <a:buNone/>
            </a:pPr>
            <a:endParaRPr lang="en-US" sz="4400" dirty="0">
              <a:solidFill>
                <a:srgbClr val="D73A49"/>
              </a:solidFill>
              <a:latin typeface="Menlo" panose="020B0609030804020204" pitchFamily="49" charset="0"/>
            </a:endParaRPr>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02606918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lstStyle/>
          <a:p>
            <a:pPr marL="0" indent="0">
              <a:buNone/>
            </a:pPr>
            <a:endParaRPr lang="en-US" dirty="0"/>
          </a:p>
          <a:p>
            <a:pPr marL="0" indent="0">
              <a:buNone/>
            </a:pPr>
            <a:r>
              <a:rPr lang="en-US" b="1" dirty="0"/>
              <a:t>Module Path:</a:t>
            </a:r>
          </a:p>
          <a:p>
            <a:pPr marL="0" indent="0">
              <a:buNone/>
            </a:pPr>
            <a:endParaRPr lang="en-US" dirty="0"/>
          </a:p>
          <a:p>
            <a:pPr marL="0" indent="0">
              <a:buNone/>
            </a:pPr>
            <a:r>
              <a:rPr lang="en-US" dirty="0"/>
              <a:t>Addresses a module within a tree of modules.</a:t>
            </a:r>
          </a:p>
          <a:p>
            <a:pPr marL="0" indent="0">
              <a:buNone/>
            </a:pPr>
            <a:endParaRPr lang="en-US" dirty="0"/>
          </a:p>
          <a:p>
            <a:pPr marL="0" indent="0">
              <a:buNone/>
            </a:pPr>
            <a:r>
              <a:rPr lang="en-US" dirty="0" err="1">
                <a:solidFill>
                  <a:srgbClr val="D73A49"/>
                </a:solidFill>
                <a:latin typeface="Menlo" panose="020B0609030804020204" pitchFamily="49" charset="0"/>
              </a:rPr>
              <a:t>module.A</a:t>
            </a:r>
            <a:r>
              <a:rPr lang="en-US" dirty="0">
                <a:solidFill>
                  <a:srgbClr val="D73A49"/>
                </a:solidFill>
                <a:latin typeface="Menlo" panose="020B0609030804020204" pitchFamily="49" charset="0"/>
              </a:rPr>
              <a:t>…</a:t>
            </a:r>
            <a:endParaRPr lang="en-US" dirty="0"/>
          </a:p>
          <a:p>
            <a:pPr marL="0" indent="0">
              <a:buNone/>
            </a:pPr>
            <a:br>
              <a:rPr lang="en-US" dirty="0"/>
            </a:br>
            <a:r>
              <a:rPr lang="en-US" dirty="0"/>
              <a:t>Can be multiple levels deep</a:t>
            </a:r>
          </a:p>
          <a:p>
            <a:pPr marL="0" indent="0">
              <a:buNone/>
            </a:pPr>
            <a:endParaRPr lang="en-US" dirty="0"/>
          </a:p>
          <a:p>
            <a:pPr marL="0" indent="0">
              <a:buNone/>
            </a:pPr>
            <a:r>
              <a:rPr lang="en-US" sz="4400" dirty="0" err="1">
                <a:solidFill>
                  <a:srgbClr val="D73A49"/>
                </a:solidFill>
                <a:latin typeface="Menlo" panose="020B0609030804020204" pitchFamily="49" charset="0"/>
              </a:rPr>
              <a:t>module.A.module.B</a:t>
            </a:r>
            <a:r>
              <a:rPr lang="en-US" sz="4400" dirty="0">
                <a:solidFill>
                  <a:srgbClr val="D73A49"/>
                </a:solidFill>
                <a:latin typeface="Menlo" panose="020B0609030804020204" pitchFamily="49" charset="0"/>
              </a:rPr>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4189909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CABF29-BD58-C441-86B5-A03AED83AFF9}"/>
              </a:ext>
            </a:extLst>
          </p:cNvPr>
          <p:cNvSpPr>
            <a:spLocks noGrp="1"/>
          </p:cNvSpPr>
          <p:nvPr>
            <p:ph type="body" idx="1"/>
          </p:nvPr>
        </p:nvSpPr>
        <p:spPr/>
        <p:txBody>
          <a:bodyPr>
            <a:normAutofit fontScale="92500" lnSpcReduction="10000"/>
          </a:bodyPr>
          <a:lstStyle/>
          <a:p>
            <a:pPr marL="0" indent="0">
              <a:buNone/>
            </a:pPr>
            <a:endParaRPr lang="en-US" dirty="0"/>
          </a:p>
          <a:p>
            <a:pPr marL="0" indent="0">
              <a:buNone/>
            </a:pPr>
            <a:r>
              <a:rPr lang="en-US" b="1" dirty="0"/>
              <a:t>Resource Spec:</a:t>
            </a:r>
          </a:p>
          <a:p>
            <a:pPr marL="0" indent="0">
              <a:buNone/>
            </a:pPr>
            <a:endParaRPr lang="en-US" dirty="0"/>
          </a:p>
          <a:p>
            <a:pPr marL="0" indent="0">
              <a:buNone/>
            </a:pPr>
            <a:r>
              <a:rPr lang="en-US" dirty="0" err="1"/>
              <a:t>resource_type.resource_name</a:t>
            </a:r>
            <a:r>
              <a:rPr lang="en-US" dirty="0"/>
              <a:t>[N]</a:t>
            </a:r>
          </a:p>
          <a:p>
            <a:pPr marL="0" indent="0">
              <a:buNone/>
            </a:pPr>
            <a:endParaRPr lang="en-US" dirty="0"/>
          </a:p>
          <a:p>
            <a:pPr marL="0" indent="0">
              <a:buNone/>
            </a:pPr>
            <a:endParaRPr lang="en-US" dirty="0"/>
          </a:p>
          <a:p>
            <a:pPr marL="0" indent="0">
              <a:buNone/>
            </a:pPr>
            <a:r>
              <a:rPr lang="en-US" u="sng" dirty="0" err="1"/>
              <a:t>resource_type</a:t>
            </a:r>
            <a:r>
              <a:rPr lang="en-US" dirty="0"/>
              <a:t> - Type of the resource being addressed.</a:t>
            </a:r>
          </a:p>
          <a:p>
            <a:pPr marL="0" indent="0">
              <a:buNone/>
            </a:pPr>
            <a:endParaRPr lang="en-US" dirty="0"/>
          </a:p>
          <a:p>
            <a:pPr marL="0" indent="0">
              <a:buNone/>
            </a:pPr>
            <a:r>
              <a:rPr lang="en-US" u="sng" dirty="0" err="1"/>
              <a:t>resource_name</a:t>
            </a:r>
            <a:r>
              <a:rPr lang="en-US" dirty="0"/>
              <a:t> - User-defined name of the resource.</a:t>
            </a:r>
          </a:p>
          <a:p>
            <a:pPr marL="0" indent="0">
              <a:buNone/>
            </a:pPr>
            <a:endParaRPr lang="en-US" dirty="0"/>
          </a:p>
          <a:p>
            <a:pPr marL="0" indent="0">
              <a:buNone/>
            </a:pPr>
            <a:r>
              <a:rPr lang="en-US" u="sng" dirty="0"/>
              <a:t>[N]</a:t>
            </a:r>
            <a:r>
              <a:rPr lang="en-US" dirty="0"/>
              <a:t> - where N is a 0-based index into a resource with multiple instances specified by the count meta-parameter. </a:t>
            </a:r>
          </a:p>
          <a:p>
            <a:pPr marL="0" indent="0">
              <a:buNone/>
            </a:pPr>
            <a:endParaRPr lang="en-US" dirty="0"/>
          </a:p>
        </p:txBody>
      </p:sp>
      <p:sp>
        <p:nvSpPr>
          <p:cNvPr id="3" name="Title 2">
            <a:extLst>
              <a:ext uri="{FF2B5EF4-FFF2-40B4-BE49-F238E27FC236}">
                <a16:creationId xmlns:a16="http://schemas.microsoft.com/office/drawing/2014/main" id="{CF0D2122-5BE6-4F4E-923C-48CB68D3C3E2}"/>
              </a:ext>
            </a:extLst>
          </p:cNvPr>
          <p:cNvSpPr>
            <a:spLocks noGrp="1"/>
          </p:cNvSpPr>
          <p:nvPr>
            <p:ph type="title"/>
          </p:nvPr>
        </p:nvSpPr>
        <p:spPr/>
        <p:txBody>
          <a:bodyPr/>
          <a:lstStyle/>
          <a:p>
            <a:r>
              <a:rPr lang="en-US" dirty="0"/>
              <a:t>Resource Addressing</a:t>
            </a:r>
          </a:p>
        </p:txBody>
      </p:sp>
      <p:sp>
        <p:nvSpPr>
          <p:cNvPr id="4" name="Text Placeholder 3">
            <a:extLst>
              <a:ext uri="{FF2B5EF4-FFF2-40B4-BE49-F238E27FC236}">
                <a16:creationId xmlns:a16="http://schemas.microsoft.com/office/drawing/2014/main" id="{EE113D28-4398-3E4F-AB93-02F2E20A40D6}"/>
              </a:ext>
            </a:extLst>
          </p:cNvPr>
          <p:cNvSpPr>
            <a:spLocks noGrp="1"/>
          </p:cNvSpPr>
          <p:nvPr>
            <p:ph type="body" sz="quarter" idx="10"/>
          </p:nvPr>
        </p:nvSpPr>
        <p:spPr/>
        <p:txBody>
          <a:bodyPr/>
          <a:lstStyle/>
          <a:p>
            <a:r>
              <a:rPr lang="en-US" dirty="0"/>
              <a:t>https://</a:t>
            </a:r>
            <a:r>
              <a:rPr lang="en-US" dirty="0" err="1"/>
              <a:t>www.terraform.io</a:t>
            </a:r>
            <a:r>
              <a:rPr lang="en-US" dirty="0"/>
              <a:t>/docs/internals/resource-</a:t>
            </a:r>
            <a:r>
              <a:rPr lang="en-US" dirty="0" err="1"/>
              <a:t>addressing.html</a:t>
            </a:r>
            <a:endParaRPr lang="en-US" dirty="0"/>
          </a:p>
          <a:p>
            <a:endParaRPr lang="en-US" dirty="0"/>
          </a:p>
        </p:txBody>
      </p:sp>
    </p:spTree>
    <p:extLst>
      <p:ext uri="{BB962C8B-B14F-4D97-AF65-F5344CB8AC3E}">
        <p14:creationId xmlns:p14="http://schemas.microsoft.com/office/powerpoint/2010/main" val="7570834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6"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7"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28"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1829"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30"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31"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32"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33"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34"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3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3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42" name="Group"/>
          <p:cNvGrpSpPr/>
          <p:nvPr/>
        </p:nvGrpSpPr>
        <p:grpSpPr>
          <a:xfrm>
            <a:off x="1732727" y="4408373"/>
            <a:ext cx="614396" cy="710738"/>
            <a:chOff x="0" y="0"/>
            <a:chExt cx="614395" cy="710736"/>
          </a:xfrm>
        </p:grpSpPr>
        <p:sp>
          <p:nvSpPr>
            <p:cNvPr id="1838"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39"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40"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41"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43" name="Challenges for Developers / Operators"/>
          <p:cNvSpPr txBox="1">
            <a:spLocks noGrp="1"/>
          </p:cNvSpPr>
          <p:nvPr>
            <p:ph type="title"/>
          </p:nvPr>
        </p:nvSpPr>
        <p:spPr>
          <a:xfrm>
            <a:off x="1565395" y="875900"/>
            <a:ext cx="21746798" cy="2207524"/>
          </a:xfrm>
          <a:prstGeom prst="rect">
            <a:avLst/>
          </a:prstGeom>
        </p:spPr>
        <p:txBody>
          <a:bodyPr/>
          <a:lstStyle>
            <a:lvl1pPr>
              <a:defRPr spc="-299"/>
            </a:lvl1pPr>
          </a:lstStyle>
          <a:p>
            <a:r>
              <a:t>Challenges for Developers / Operators</a:t>
            </a:r>
          </a:p>
        </p:txBody>
      </p:sp>
      <p:sp>
        <p:nvSpPr>
          <p:cNvPr id="1844"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45"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50" name="Group"/>
          <p:cNvGrpSpPr/>
          <p:nvPr/>
        </p:nvGrpSpPr>
        <p:grpSpPr>
          <a:xfrm>
            <a:off x="12465369" y="10280273"/>
            <a:ext cx="611225" cy="696702"/>
            <a:chOff x="0" y="0"/>
            <a:chExt cx="611223" cy="696700"/>
          </a:xfrm>
        </p:grpSpPr>
        <p:sp>
          <p:nvSpPr>
            <p:cNvPr id="184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4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5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5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864" name="Group"/>
          <p:cNvGrpSpPr/>
          <p:nvPr/>
        </p:nvGrpSpPr>
        <p:grpSpPr>
          <a:xfrm>
            <a:off x="12437618" y="8184432"/>
            <a:ext cx="666728" cy="667522"/>
            <a:chOff x="0" y="0"/>
            <a:chExt cx="666727" cy="667520"/>
          </a:xfrm>
        </p:grpSpPr>
        <p:sp>
          <p:nvSpPr>
            <p:cNvPr id="1853"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4"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5"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6"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7"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8"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59"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0"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1"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2"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63"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865" name="Decoupling application from infrastructure…"/>
          <p:cNvSpPr txBox="1"/>
          <p:nvPr/>
        </p:nvSpPr>
        <p:spPr>
          <a:xfrm>
            <a:off x="7010399" y="5960748"/>
            <a:ext cx="5616857" cy="11853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Tree>
    <p:extLst>
      <p:ext uri="{BB962C8B-B14F-4D97-AF65-F5344CB8AC3E}">
        <p14:creationId xmlns:p14="http://schemas.microsoft.com/office/powerpoint/2010/main" val="2663872320"/>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0D5CA7-AF94-4B46-BFE5-AC5EBE1DAF47}"/>
              </a:ext>
            </a:extLst>
          </p:cNvPr>
          <p:cNvPicPr>
            <a:picLocks noChangeAspect="1"/>
          </p:cNvPicPr>
          <p:nvPr/>
        </p:nvPicPr>
        <p:blipFill>
          <a:blip r:embed="rId3"/>
          <a:stretch>
            <a:fillRect/>
          </a:stretch>
        </p:blipFill>
        <p:spPr>
          <a:xfrm>
            <a:off x="1451869" y="5041899"/>
            <a:ext cx="17479121" cy="5002645"/>
          </a:xfrm>
          <a:prstGeom prst="rect">
            <a:avLst/>
          </a:prstGeom>
        </p:spPr>
      </p:pic>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t>
            </a:r>
            <a:r>
              <a:rPr lang="en-US" dirty="0" err="1"/>
              <a:t>init</a:t>
            </a:r>
            <a:r>
              <a:rPr lang="en-US" dirty="0"/>
              <a:t> [options] [DIR]</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init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b="1" dirty="0"/>
              <a:t>https://</a:t>
            </a:r>
            <a:r>
              <a:rPr lang="en-US" b="1" dirty="0" err="1"/>
              <a:t>www.terraform.io</a:t>
            </a:r>
            <a:r>
              <a:rPr lang="en-US" b="1" dirty="0"/>
              <a:t>/docs/commands/</a:t>
            </a:r>
            <a:r>
              <a:rPr lang="en-US" b="1" dirty="0" err="1"/>
              <a:t>init.html</a:t>
            </a:r>
            <a:endParaRPr lang="en-US" b="1" dirty="0"/>
          </a:p>
        </p:txBody>
      </p:sp>
    </p:spTree>
    <p:extLst>
      <p:ext uri="{BB962C8B-B14F-4D97-AF65-F5344CB8AC3E}">
        <p14:creationId xmlns:p14="http://schemas.microsoft.com/office/powerpoint/2010/main" val="2936079035"/>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normAutofit/>
          </a:bodyPr>
          <a:lstStyle/>
          <a:p>
            <a:pPr marL="0" indent="0">
              <a:buNone/>
            </a:pPr>
            <a:r>
              <a:rPr lang="en-US" dirty="0"/>
              <a:t>Usage: terraform plan [options] [DIR-OR-PLAN]</a:t>
            </a:r>
          </a:p>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-destroy 		If set, a plan will be generated to destroy 			all resources managed by the given 				configuration and state.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-parallelism=n Limit the number of concurrent operations. 			Defaults to 10.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-target=resource Resource to target.</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33514423"/>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endParaRPr lang="en-US" dirty="0"/>
          </a:p>
          <a:p>
            <a:pPr marL="0" indent="0">
              <a:buNone/>
            </a:pPr>
            <a:r>
              <a:rPr lang="en-US" dirty="0"/>
              <a:t>Options:</a:t>
            </a:r>
          </a:p>
          <a:p>
            <a:pPr marL="0" indent="0">
              <a:buNone/>
            </a:pPr>
            <a:r>
              <a:rPr lang="en-US" dirty="0">
                <a:solidFill>
                  <a:srgbClr val="1E1E1E"/>
                </a:solidFill>
                <a:latin typeface="Menlo" panose="020B0609030804020204" pitchFamily="49" charset="0"/>
              </a:rPr>
              <a:t>-out=path 	Write a plan file to the given path. </a:t>
            </a:r>
          </a:p>
          <a:p>
            <a:pPr marL="0" indent="0">
              <a:buNone/>
            </a:pPr>
            <a:endParaRPr lang="en-US" dirty="0"/>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 'foo=bar' Set a variable in the Terraform 					configuration. This flag can be set 				multiple times. </a:t>
            </a:r>
          </a:p>
          <a:p>
            <a:pPr marL="0" indent="0">
              <a:buNone/>
            </a:pPr>
            <a:endParaRPr lang="en-US" dirty="0">
              <a:solidFill>
                <a:srgbClr val="1E1E1E"/>
              </a:solidFill>
              <a:latin typeface="Menlo" panose="020B0609030804020204" pitchFamily="49" charset="0"/>
            </a:endParaRPr>
          </a:p>
          <a:p>
            <a:pPr marL="0" indent="0">
              <a:buNone/>
            </a:pPr>
            <a:r>
              <a:rPr lang="en-US" dirty="0">
                <a:solidFill>
                  <a:srgbClr val="1E1E1E"/>
                </a:solidFill>
                <a:latin typeface="Menlo" panose="020B0609030804020204" pitchFamily="49" charset="0"/>
              </a:rPr>
              <a:t>-</a:t>
            </a:r>
            <a:r>
              <a:rPr lang="en-US" dirty="0" err="1">
                <a:solidFill>
                  <a:srgbClr val="1E1E1E"/>
                </a:solidFill>
                <a:latin typeface="Menlo" panose="020B0609030804020204" pitchFamily="49" charset="0"/>
              </a:rPr>
              <a:t>var</a:t>
            </a:r>
            <a:r>
              <a:rPr lang="en-US" dirty="0">
                <a:solidFill>
                  <a:srgbClr val="1E1E1E"/>
                </a:solidFill>
                <a:latin typeface="Menlo" panose="020B0609030804020204" pitchFamily="49" charset="0"/>
              </a:rPr>
              <a:t>-file=foo 	Set variables in the Terraform 					configuration from a file. </a:t>
            </a: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plan</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plan.html</a:t>
            </a:r>
            <a:endParaRPr lang="en-US" dirty="0"/>
          </a:p>
        </p:txBody>
      </p:sp>
    </p:spTree>
    <p:extLst>
      <p:ext uri="{BB962C8B-B14F-4D97-AF65-F5344CB8AC3E}">
        <p14:creationId xmlns:p14="http://schemas.microsoft.com/office/powerpoint/2010/main" val="251398774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apply [options] [DIR-OR-PLAN]</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apply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apply.html</a:t>
            </a:r>
            <a:endParaRPr lang="en-US" dirty="0"/>
          </a:p>
        </p:txBody>
      </p:sp>
    </p:spTree>
    <p:extLst>
      <p:ext uri="{BB962C8B-B14F-4D97-AF65-F5344CB8AC3E}">
        <p14:creationId xmlns:p14="http://schemas.microsoft.com/office/powerpoint/2010/main" val="4254267250"/>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destroy [options] [DIR]</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destroy</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destroy.html</a:t>
            </a:r>
            <a:endParaRPr lang="en-US" dirty="0"/>
          </a:p>
        </p:txBody>
      </p:sp>
    </p:spTree>
    <p:extLst>
      <p:ext uri="{BB962C8B-B14F-4D97-AF65-F5344CB8AC3E}">
        <p14:creationId xmlns:p14="http://schemas.microsoft.com/office/powerpoint/2010/main" val="3919567314"/>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Rewrites all Terraform configuration files in the current working directory.</a:t>
            </a:r>
          </a:p>
          <a:p>
            <a:pPr marL="0" indent="0">
              <a:buNone/>
            </a:pPr>
            <a:endParaRPr lang="en-US" dirty="0"/>
          </a:p>
          <a:p>
            <a:pPr marL="0" indent="0">
              <a:buNone/>
            </a:pPr>
            <a:r>
              <a:rPr lang="en-US" dirty="0"/>
              <a:t>Usage: terraform </a:t>
            </a:r>
            <a:r>
              <a:rPr lang="en-US" dirty="0" err="1"/>
              <a:t>fmt</a:t>
            </a:r>
            <a:r>
              <a:rPr lang="en-US" dirty="0"/>
              <a:t> [options] [DIR]</a:t>
            </a:r>
          </a:p>
          <a:p>
            <a:pPr marL="0" indent="0">
              <a:buNone/>
            </a:pPr>
            <a:endParaRPr lang="en-US" dirty="0"/>
          </a:p>
          <a:p>
            <a:pPr marL="0" indent="0">
              <a:buNone/>
            </a:pPr>
            <a:r>
              <a:rPr lang="en-US" dirty="0"/>
              <a:t>Options:</a:t>
            </a:r>
          </a:p>
          <a:p>
            <a:pPr marL="0" indent="0">
              <a:buNone/>
            </a:pPr>
            <a:r>
              <a:rPr lang="en-US" dirty="0"/>
              <a:t>-check=false 	Check if the input is formatted. Exit status will be 0 			if all input is properly formatted and non-zero 				otherwise.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a:t>
            </a:r>
            <a:r>
              <a:rPr lang="en-US" dirty="0" err="1"/>
              <a:t>fmt</a:t>
            </a:r>
            <a:endParaRPr lang="en-US" dirty="0"/>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fmt.html</a:t>
            </a:r>
            <a:endParaRPr lang="en-US" dirty="0"/>
          </a:p>
        </p:txBody>
      </p:sp>
    </p:spTree>
    <p:extLst>
      <p:ext uri="{BB962C8B-B14F-4D97-AF65-F5344CB8AC3E}">
        <p14:creationId xmlns:p14="http://schemas.microsoft.com/office/powerpoint/2010/main" val="416344508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validate [options] [</a:t>
            </a:r>
            <a:r>
              <a:rPr lang="en-US" dirty="0" err="1"/>
              <a:t>dir</a:t>
            </a:r>
            <a:r>
              <a:rPr lang="en-US" dirty="0"/>
              <a:t>]</a:t>
            </a:r>
          </a:p>
          <a:p>
            <a:pPr marL="0" indent="0">
              <a:buNone/>
            </a:pPr>
            <a:endParaRPr lang="en-US" dirty="0"/>
          </a:p>
          <a:p>
            <a:pPr marL="0" indent="0">
              <a:buNone/>
            </a:pPr>
            <a:r>
              <a:rPr lang="en-US" dirty="0"/>
              <a:t>Validate the terraform files in a directory. Validation includes a basic check of syntax as well as checking that all variables declared in the configuration are specified.</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validate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validate.html</a:t>
            </a:r>
            <a:endParaRPr lang="en-US" dirty="0"/>
          </a:p>
        </p:txBody>
      </p:sp>
    </p:spTree>
    <p:extLst>
      <p:ext uri="{BB962C8B-B14F-4D97-AF65-F5344CB8AC3E}">
        <p14:creationId xmlns:p14="http://schemas.microsoft.com/office/powerpoint/2010/main" val="88563059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refresh [options] [</a:t>
            </a:r>
            <a:r>
              <a:rPr lang="en-US" dirty="0" err="1"/>
              <a:t>dir</a:t>
            </a:r>
            <a:r>
              <a:rPr lang="en-US" dirty="0"/>
              <a:t>]</a:t>
            </a:r>
          </a:p>
          <a:p>
            <a:pPr marL="0" indent="0">
              <a:buNone/>
            </a:pPr>
            <a:endParaRPr lang="en-US" dirty="0"/>
          </a:p>
          <a:p>
            <a:pPr marL="0" indent="0">
              <a:buNone/>
            </a:pPr>
            <a:r>
              <a:rPr lang="en-US" dirty="0"/>
              <a:t>Update the state file of your infrastructure with metadata that matches the physical resources they are tracking.</a:t>
            </a:r>
          </a:p>
          <a:p>
            <a:pPr marL="0" indent="0">
              <a:buNone/>
            </a:pPr>
            <a:br>
              <a:rPr lang="en-US" dirty="0"/>
            </a:br>
            <a:r>
              <a:rPr lang="en-US" dirty="0"/>
              <a:t>This will not modify your infrastructure, but it can modify your state file to update metadata. This metadata might cause new changes to occur when you generate a plan or call apply next.</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refresh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refresh.html</a:t>
            </a:r>
            <a:endParaRPr lang="en-US" dirty="0"/>
          </a:p>
        </p:txBody>
      </p:sp>
    </p:spTree>
    <p:extLst>
      <p:ext uri="{BB962C8B-B14F-4D97-AF65-F5344CB8AC3E}">
        <p14:creationId xmlns:p14="http://schemas.microsoft.com/office/powerpoint/2010/main" val="3280329395"/>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output [options] [NAME]</a:t>
            </a:r>
          </a:p>
          <a:p>
            <a:pPr marL="0" indent="0">
              <a:buNone/>
            </a:pPr>
            <a:endParaRPr lang="en-US" dirty="0"/>
          </a:p>
          <a:p>
            <a:pPr marL="0" indent="0">
              <a:buNone/>
            </a:pPr>
            <a:r>
              <a:rPr lang="en-US" dirty="0"/>
              <a:t>Options:</a:t>
            </a:r>
          </a:p>
          <a:p>
            <a:pPr marL="0" indent="0">
              <a:buNone/>
            </a:pPr>
            <a:r>
              <a:rPr lang="en-US" dirty="0"/>
              <a:t>-module=name 	If specified, returns the outputs for a specific 				module </a:t>
            </a:r>
          </a:p>
          <a:p>
            <a:pPr marL="0" indent="0">
              <a:buNone/>
            </a:pPr>
            <a:endParaRPr lang="en-US" dirty="0"/>
          </a:p>
          <a:p>
            <a:pPr marL="0" indent="0">
              <a:buNone/>
            </a:pPr>
            <a:r>
              <a:rPr lang="en-US" dirty="0"/>
              <a:t>-</a:t>
            </a:r>
            <a:r>
              <a:rPr lang="en-US" dirty="0" err="1"/>
              <a:t>json</a:t>
            </a:r>
            <a:r>
              <a:rPr lang="en-US" dirty="0"/>
              <a:t> 			If specified, machine readable output will be printed 			in JSON format</a:t>
            </a:r>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output</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output.html</a:t>
            </a:r>
            <a:endParaRPr lang="en-US" dirty="0"/>
          </a:p>
        </p:txBody>
      </p:sp>
    </p:spTree>
    <p:extLst>
      <p:ext uri="{BB962C8B-B14F-4D97-AF65-F5344CB8AC3E}">
        <p14:creationId xmlns:p14="http://schemas.microsoft.com/office/powerpoint/2010/main" val="1189824271"/>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Creates an interactive console for interacting with Terraform.</a:t>
            </a:r>
          </a:p>
          <a:p>
            <a:pPr marL="0" indent="0">
              <a:buNone/>
            </a:pPr>
            <a:endParaRPr lang="en-US" dirty="0"/>
          </a:p>
          <a:p>
            <a:pPr marL="0" indent="0">
              <a:buNone/>
            </a:pPr>
            <a:r>
              <a:rPr lang="en-US" dirty="0"/>
              <a:t>Useful for experimenting with interpolations </a:t>
            </a:r>
          </a:p>
          <a:p>
            <a:pPr marL="0" indent="0">
              <a:buNone/>
            </a:pPr>
            <a:r>
              <a:rPr lang="en-US" dirty="0"/>
              <a:t>and interacting with Terraform state.</a:t>
            </a:r>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console</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console.html</a:t>
            </a:r>
            <a:endParaRPr lang="en-US" dirty="0"/>
          </a:p>
        </p:txBody>
      </p:sp>
      <p:pic>
        <p:nvPicPr>
          <p:cNvPr id="5" name="Picture 4">
            <a:extLst>
              <a:ext uri="{FF2B5EF4-FFF2-40B4-BE49-F238E27FC236}">
                <a16:creationId xmlns:a16="http://schemas.microsoft.com/office/drawing/2014/main" id="{0C5B6CDC-D517-C24C-A019-A47960E25ABA}"/>
              </a:ext>
            </a:extLst>
          </p:cNvPr>
          <p:cNvPicPr>
            <a:picLocks noChangeAspect="1"/>
          </p:cNvPicPr>
          <p:nvPr/>
        </p:nvPicPr>
        <p:blipFill>
          <a:blip r:embed="rId3"/>
          <a:stretch>
            <a:fillRect/>
          </a:stretch>
        </p:blipFill>
        <p:spPr>
          <a:xfrm>
            <a:off x="1451869" y="7300883"/>
            <a:ext cx="13378001" cy="4611255"/>
          </a:xfrm>
          <a:prstGeom prst="rect">
            <a:avLst/>
          </a:prstGeom>
        </p:spPr>
      </p:pic>
    </p:spTree>
    <p:extLst>
      <p:ext uri="{BB962C8B-B14F-4D97-AF65-F5344CB8AC3E}">
        <p14:creationId xmlns:p14="http://schemas.microsoft.com/office/powerpoint/2010/main" val="35970267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7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187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874"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875"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87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87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878"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879"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0"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881"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86" name="Group"/>
          <p:cNvGrpSpPr/>
          <p:nvPr/>
        </p:nvGrpSpPr>
        <p:grpSpPr>
          <a:xfrm>
            <a:off x="1732727" y="4408373"/>
            <a:ext cx="614396" cy="710738"/>
            <a:chOff x="0" y="0"/>
            <a:chExt cx="614395" cy="710736"/>
          </a:xfrm>
        </p:grpSpPr>
        <p:sp>
          <p:nvSpPr>
            <p:cNvPr id="1882"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3"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884"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885"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88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88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893" name="Group"/>
          <p:cNvGrpSpPr/>
          <p:nvPr/>
        </p:nvGrpSpPr>
        <p:grpSpPr>
          <a:xfrm>
            <a:off x="12465369" y="10280273"/>
            <a:ext cx="611225" cy="696702"/>
            <a:chOff x="0" y="0"/>
            <a:chExt cx="611223" cy="696700"/>
          </a:xfrm>
        </p:grpSpPr>
        <p:sp>
          <p:nvSpPr>
            <p:cNvPr id="1889"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0"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1"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892"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89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189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07" name="Group"/>
          <p:cNvGrpSpPr/>
          <p:nvPr/>
        </p:nvGrpSpPr>
        <p:grpSpPr>
          <a:xfrm>
            <a:off x="12437618" y="8133632"/>
            <a:ext cx="666728" cy="667522"/>
            <a:chOff x="0" y="0"/>
            <a:chExt cx="666727" cy="667520"/>
          </a:xfrm>
        </p:grpSpPr>
        <p:sp>
          <p:nvSpPr>
            <p:cNvPr id="1896" name="Triangle"/>
            <p:cNvSpPr/>
            <p:nvPr/>
          </p:nvSpPr>
          <p:spPr>
            <a:xfrm>
              <a:off x="0" y="-1"/>
              <a:ext cx="666728"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89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0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08" name="Decoupling application from infrastructure…"/>
          <p:cNvSpPr txBox="1"/>
          <p:nvPr/>
        </p:nvSpPr>
        <p:spPr>
          <a:xfrm>
            <a:off x="16014699" y="5960748"/>
            <a:ext cx="5616857" cy="11853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254000" indent="-254000">
              <a:lnSpc>
                <a:spcPct val="100000"/>
              </a:lnSpc>
              <a:spcBef>
                <a:spcPts val="1100"/>
              </a:spcBef>
              <a:buSzPct val="100000"/>
              <a:buChar char="•"/>
              <a:defRPr sz="2000" b="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sz="2000" b="0">
                <a:solidFill>
                  <a:srgbClr val="44546A"/>
                </a:solidFill>
                <a:latin typeface="Verdana"/>
                <a:ea typeface="Verdana"/>
                <a:cs typeface="Verdana"/>
                <a:sym typeface="Verdana"/>
              </a:defRPr>
            </a:pPr>
            <a:r>
              <a:t>Bin packing, machine efficiency</a:t>
            </a:r>
          </a:p>
        </p:txBody>
      </p:sp>
      <p:sp>
        <p:nvSpPr>
          <p:cNvPr id="1909"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913" name="Group"/>
          <p:cNvGrpSpPr/>
          <p:nvPr/>
        </p:nvGrpSpPr>
        <p:grpSpPr>
          <a:xfrm>
            <a:off x="12441970" y="6029599"/>
            <a:ext cx="658024" cy="754106"/>
            <a:chOff x="0" y="-1"/>
            <a:chExt cx="658022" cy="754105"/>
          </a:xfrm>
        </p:grpSpPr>
        <p:sp>
          <p:nvSpPr>
            <p:cNvPr id="1910" name="Shape"/>
            <p:cNvSpPr/>
            <p:nvPr/>
          </p:nvSpPr>
          <p:spPr>
            <a:xfrm>
              <a:off x="328607" y="188121"/>
              <a:ext cx="329415" cy="565984"/>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1" name="Shape"/>
            <p:cNvSpPr/>
            <p:nvPr/>
          </p:nvSpPr>
          <p:spPr>
            <a:xfrm>
              <a:off x="1" y="-2"/>
              <a:ext cx="658023" cy="351218"/>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12" name="Shape"/>
            <p:cNvSpPr/>
            <p:nvPr/>
          </p:nvSpPr>
          <p:spPr>
            <a:xfrm>
              <a:off x="0" y="188120"/>
              <a:ext cx="328608" cy="565984"/>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14" name="Run any application on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Run any application on any infrastructure</a:t>
            </a:r>
          </a:p>
        </p:txBody>
      </p:sp>
    </p:spTree>
    <p:extLst>
      <p:ext uri="{BB962C8B-B14F-4D97-AF65-F5344CB8AC3E}">
        <p14:creationId xmlns:p14="http://schemas.microsoft.com/office/powerpoint/2010/main" val="1842781451"/>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buNone/>
            </a:pPr>
            <a:r>
              <a:rPr lang="en-US" dirty="0"/>
              <a:t>Usage: terraform graph [options] [DIR]</a:t>
            </a:r>
          </a:p>
          <a:p>
            <a:pPr marL="0" indent="0">
              <a:buNone/>
            </a:pPr>
            <a:endParaRPr lang="en-US" dirty="0"/>
          </a:p>
          <a:p>
            <a:pPr marL="0" indent="0">
              <a:buNone/>
            </a:pPr>
            <a:r>
              <a:rPr lang="en-US" dirty="0"/>
              <a:t>Outputs the visual execution graph of Terraform resources according to configuration files in DIR (or the current directory if omitted).</a:t>
            </a:r>
          </a:p>
          <a:p>
            <a:pPr marL="0" indent="0">
              <a:buNone/>
            </a:pPr>
            <a:endParaRPr lang="en-US" dirty="0"/>
          </a:p>
          <a:p>
            <a:pPr marL="0" indent="0">
              <a:buNone/>
            </a:pPr>
            <a:r>
              <a:rPr lang="en-US" dirty="0"/>
              <a:t>The graph is outputted in DOT format. </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spTree>
    <p:extLst>
      <p:ext uri="{BB962C8B-B14F-4D97-AF65-F5344CB8AC3E}">
        <p14:creationId xmlns:p14="http://schemas.microsoft.com/office/powerpoint/2010/main" val="3674845059"/>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359C4-87A6-034F-AB2F-670D64039BB4}"/>
              </a:ext>
            </a:extLst>
          </p:cNvPr>
          <p:cNvSpPr>
            <a:spLocks noGrp="1"/>
          </p:cNvSpPr>
          <p:nvPr>
            <p:ph type="body" idx="1"/>
          </p:nvPr>
        </p:nvSpPr>
        <p:spPr/>
        <p:txBody>
          <a:bodyPr/>
          <a:lstStyle/>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terraform graph | </a:t>
            </a:r>
          </a:p>
          <a:p>
            <a:pPr marL="0" indent="0">
              <a:spcBef>
                <a:spcPts val="0"/>
              </a:spcBef>
              <a:buNone/>
            </a:pPr>
            <a:r>
              <a:rPr lang="en-US" dirty="0">
                <a:solidFill>
                  <a:srgbClr val="A31515"/>
                </a:solidFill>
                <a:latin typeface="Menlo" panose="020B0609030804020204" pitchFamily="49" charset="0"/>
                <a:ea typeface="Times New Roman" panose="02020603050405020304" pitchFamily="18" charset="0"/>
              </a:rPr>
              <a:t>dot -</a:t>
            </a:r>
            <a:r>
              <a:rPr lang="en-US" dirty="0" err="1">
                <a:solidFill>
                  <a:srgbClr val="A31515"/>
                </a:solidFill>
                <a:latin typeface="Menlo" panose="020B0609030804020204" pitchFamily="49" charset="0"/>
                <a:ea typeface="Times New Roman" panose="02020603050405020304" pitchFamily="18" charset="0"/>
              </a:rPr>
              <a:t>Tsvg</a:t>
            </a:r>
            <a:r>
              <a:rPr lang="en-US" dirty="0">
                <a:solidFill>
                  <a:srgbClr val="A31515"/>
                </a:solidFill>
                <a:latin typeface="Menlo" panose="020B0609030804020204" pitchFamily="49" charset="0"/>
                <a:ea typeface="Times New Roman" panose="02020603050405020304" pitchFamily="18" charset="0"/>
              </a:rPr>
              <a:t> &gt; </a:t>
            </a:r>
            <a:r>
              <a:rPr lang="en-US" dirty="0" err="1">
                <a:solidFill>
                  <a:srgbClr val="A31515"/>
                </a:solidFill>
                <a:latin typeface="Menlo" panose="020B0609030804020204" pitchFamily="49" charset="0"/>
                <a:ea typeface="Times New Roman" panose="02020603050405020304" pitchFamily="18" charset="0"/>
              </a:rPr>
              <a:t>graph.svg</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AF5FD39-C653-D946-A4BB-8EB6F9D0BA41}"/>
              </a:ext>
            </a:extLst>
          </p:cNvPr>
          <p:cNvSpPr>
            <a:spLocks noGrp="1"/>
          </p:cNvSpPr>
          <p:nvPr>
            <p:ph type="title"/>
          </p:nvPr>
        </p:nvSpPr>
        <p:spPr/>
        <p:txBody>
          <a:bodyPr/>
          <a:lstStyle/>
          <a:p>
            <a:r>
              <a:rPr lang="en-US" dirty="0"/>
              <a:t>Commands - graph</a:t>
            </a:r>
          </a:p>
        </p:txBody>
      </p:sp>
      <p:sp>
        <p:nvSpPr>
          <p:cNvPr id="4" name="Text Placeholder 3">
            <a:extLst>
              <a:ext uri="{FF2B5EF4-FFF2-40B4-BE49-F238E27FC236}">
                <a16:creationId xmlns:a16="http://schemas.microsoft.com/office/drawing/2014/main" id="{18B58C17-1793-B043-8E7C-DC5E774D91B0}"/>
              </a:ext>
            </a:extLst>
          </p:cNvPr>
          <p:cNvSpPr>
            <a:spLocks noGrp="1"/>
          </p:cNvSpPr>
          <p:nvPr>
            <p:ph type="body" sz="quarter" idx="10"/>
          </p:nvPr>
        </p:nvSpPr>
        <p:spPr/>
        <p:txBody>
          <a:bodyPr/>
          <a:lstStyle/>
          <a:p>
            <a:r>
              <a:rPr lang="en-US" dirty="0"/>
              <a:t>https://</a:t>
            </a:r>
            <a:r>
              <a:rPr lang="en-US" dirty="0" err="1"/>
              <a:t>www.terraform.io</a:t>
            </a:r>
            <a:r>
              <a:rPr lang="en-US" dirty="0"/>
              <a:t>/docs/commands/</a:t>
            </a:r>
            <a:r>
              <a:rPr lang="en-US" dirty="0" err="1"/>
              <a:t>graph.html</a:t>
            </a:r>
            <a:endParaRPr lang="en-US" dirty="0"/>
          </a:p>
        </p:txBody>
      </p:sp>
      <p:pic>
        <p:nvPicPr>
          <p:cNvPr id="5" name="Picture 4">
            <a:extLst>
              <a:ext uri="{FF2B5EF4-FFF2-40B4-BE49-F238E27FC236}">
                <a16:creationId xmlns:a16="http://schemas.microsoft.com/office/drawing/2014/main" id="{BCB43492-3D32-FD4C-8B2E-FD976F2044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15041" y="2251364"/>
            <a:ext cx="11671300" cy="9601200"/>
          </a:xfrm>
          <a:prstGeom prst="rect">
            <a:avLst/>
          </a:prstGeom>
        </p:spPr>
      </p:pic>
    </p:spTree>
    <p:extLst>
      <p:ext uri="{BB962C8B-B14F-4D97-AF65-F5344CB8AC3E}">
        <p14:creationId xmlns:p14="http://schemas.microsoft.com/office/powerpoint/2010/main" val="442240528"/>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8814E5-C641-DD43-95F3-AB13FFA8CC61}"/>
              </a:ext>
            </a:extLst>
          </p:cNvPr>
          <p:cNvSpPr>
            <a:spLocks noGrp="1"/>
          </p:cNvSpPr>
          <p:nvPr>
            <p:ph type="body" idx="1"/>
          </p:nvPr>
        </p:nvSpPr>
        <p:spPr/>
        <p:txBody>
          <a:bodyPr/>
          <a:lstStyle/>
          <a:p>
            <a:r>
              <a:rPr lang="en-US" dirty="0"/>
              <a:t>- state (list, mv, pull, push, </a:t>
            </a:r>
            <a:r>
              <a:rPr lang="en-US" dirty="0" err="1"/>
              <a:t>rm</a:t>
            </a:r>
            <a:r>
              <a:rPr lang="en-US" dirty="0"/>
              <a:t>, show)</a:t>
            </a:r>
          </a:p>
          <a:p>
            <a:r>
              <a:rPr lang="en-US" dirty="0"/>
              <a:t>- import</a:t>
            </a:r>
          </a:p>
          <a:p>
            <a:r>
              <a:rPr lang="en-US" dirty="0"/>
              <a:t>- taint/</a:t>
            </a:r>
            <a:r>
              <a:rPr lang="en-US" dirty="0" err="1"/>
              <a:t>untaint</a:t>
            </a:r>
            <a:endParaRPr lang="en-US" dirty="0"/>
          </a:p>
          <a:p>
            <a:endParaRPr lang="en-US" dirty="0"/>
          </a:p>
        </p:txBody>
      </p:sp>
      <p:sp>
        <p:nvSpPr>
          <p:cNvPr id="3" name="Title 2">
            <a:extLst>
              <a:ext uri="{FF2B5EF4-FFF2-40B4-BE49-F238E27FC236}">
                <a16:creationId xmlns:a16="http://schemas.microsoft.com/office/drawing/2014/main" id="{1453C011-82E5-6D43-9F8D-8A50BDF1247C}"/>
              </a:ext>
            </a:extLst>
          </p:cNvPr>
          <p:cNvSpPr>
            <a:spLocks noGrp="1"/>
          </p:cNvSpPr>
          <p:nvPr>
            <p:ph type="title"/>
          </p:nvPr>
        </p:nvSpPr>
        <p:spPr/>
        <p:txBody>
          <a:bodyPr/>
          <a:lstStyle/>
          <a:p>
            <a:r>
              <a:rPr lang="en-US" dirty="0"/>
              <a:t>Advanced Commands</a:t>
            </a:r>
          </a:p>
        </p:txBody>
      </p:sp>
      <p:sp>
        <p:nvSpPr>
          <p:cNvPr id="4" name="Text Placeholder 3">
            <a:extLst>
              <a:ext uri="{FF2B5EF4-FFF2-40B4-BE49-F238E27FC236}">
                <a16:creationId xmlns:a16="http://schemas.microsoft.com/office/drawing/2014/main" id="{0BFE4B51-D608-8F44-80FA-67B3A8CC4DA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233802"/>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pPr marL="0" indent="0">
              <a:buNone/>
            </a:pPr>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728472115"/>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03 - Provision Azure Virtual Machines</a:t>
            </a:r>
          </a:p>
          <a:p>
            <a:r>
              <a:rPr lang="en-US" dirty="0"/>
              <a:t>04 - Scaling Infrastructure with Count</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25097385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05 – Using Modules</a:t>
            </a:r>
          </a:p>
          <a:p>
            <a:r>
              <a:rPr lang="en-US" dirty="0"/>
              <a:t>06 – Public Module Registry</a:t>
            </a:r>
            <a:endParaRPr lang="en-US" dirty="0">
              <a:solidFill>
                <a:schemeClr val="tx1"/>
              </a:solidFill>
            </a:endParaRP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4190233558"/>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72E94A-ED78-5348-84A0-DCB4D64CDD3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E645FD0A-4CEE-4D45-AC5D-264310F37065}"/>
              </a:ext>
            </a:extLst>
          </p:cNvPr>
          <p:cNvSpPr>
            <a:spLocks noGrp="1"/>
          </p:cNvSpPr>
          <p:nvPr>
            <p:ph type="title"/>
          </p:nvPr>
        </p:nvSpPr>
        <p:spPr/>
        <p:txBody>
          <a:bodyPr/>
          <a:lstStyle/>
          <a:p>
            <a:r>
              <a:rPr lang="en-US" dirty="0"/>
              <a:t>Terraform Enterprise</a:t>
            </a:r>
          </a:p>
        </p:txBody>
      </p:sp>
    </p:spTree>
    <p:extLst>
      <p:ext uri="{BB962C8B-B14F-4D97-AF65-F5344CB8AC3E}">
        <p14:creationId xmlns:p14="http://schemas.microsoft.com/office/powerpoint/2010/main" val="3406625935"/>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157</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cSld>
  <p:clrMapOvr>
    <a:masterClrMapping/>
  </p:clrMapOvr>
  <p:transition spd="slow"/>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8" name="Shape 998"/>
          <p:cNvSpPr>
            <a:spLocks noGrp="1"/>
          </p:cNvSpPr>
          <p:nvPr>
            <p:ph type="title"/>
          </p:nvPr>
        </p:nvSpPr>
        <p:spPr>
          <a:prstGeom prst="rect">
            <a:avLst/>
          </a:prstGeom>
        </p:spPr>
        <p:txBody>
          <a:bodyPr/>
          <a:lstStyle>
            <a:lvl1pPr>
              <a:defRPr sz="6600" spc="-264"/>
            </a:lvl1pPr>
          </a:lstStyle>
          <a:p>
            <a:r>
              <a:t>Terraform Open Source and Terraform Enterprise</a:t>
            </a:r>
          </a:p>
        </p:txBody>
      </p:sp>
      <p:sp>
        <p:nvSpPr>
          <p:cNvPr id="999" name="Shape 999"/>
          <p:cNvSpPr/>
          <p:nvPr/>
        </p:nvSpPr>
        <p:spPr>
          <a:xfrm>
            <a:off x="10956692" y="8227416"/>
            <a:ext cx="3498053"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00" name="Shape 1000"/>
          <p:cNvSpPr/>
          <p:nvPr/>
        </p:nvSpPr>
        <p:spPr>
          <a:xfrm>
            <a:off x="12705718" y="10783848"/>
            <a:ext cx="1" cy="299415"/>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1" name="Shape 1001"/>
          <p:cNvSpPr/>
          <p:nvPr/>
        </p:nvSpPr>
        <p:spPr>
          <a:xfrm>
            <a:off x="17094365" y="5200372"/>
            <a:ext cx="3498054" cy="3047661"/>
          </a:xfrm>
          <a:prstGeom prst="rect">
            <a:avLst/>
          </a:prstGeom>
          <a:solidFill>
            <a:schemeClr val="accent4">
              <a:lumOff val="9950"/>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Governance</a:t>
            </a:r>
          </a:p>
        </p:txBody>
      </p:sp>
      <p:sp>
        <p:nvSpPr>
          <p:cNvPr id="1002" name="Shape 1002"/>
          <p:cNvSpPr/>
          <p:nvPr/>
        </p:nvSpPr>
        <p:spPr>
          <a:xfrm>
            <a:off x="6262230"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3" name="Shape 1003"/>
          <p:cNvSpPr/>
          <p:nvPr/>
        </p:nvSpPr>
        <p:spPr>
          <a:xfrm>
            <a:off x="4625850" y="9468219"/>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57" name="Shape 1057"/>
          <p:cNvSpPr/>
          <p:nvPr/>
        </p:nvSpPr>
        <p:spPr>
          <a:xfrm>
            <a:off x="4614916" y="3767079"/>
            <a:ext cx="15791461" cy="57409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a:lstStyle/>
          <a:p>
            <a:endParaRPr/>
          </a:p>
        </p:txBody>
      </p:sp>
      <p:sp>
        <p:nvSpPr>
          <p:cNvPr id="1005" name="Shape 1005"/>
          <p:cNvSpPr>
            <a:spLocks noGrp="1"/>
          </p:cNvSpPr>
          <p:nvPr>
            <p:ph type="sldNum" sz="quarter" idx="2"/>
          </p:nvPr>
        </p:nvSpPr>
        <p:spPr>
          <a:xfrm>
            <a:off x="23589351" y="12945582"/>
            <a:ext cx="385724"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158</a:t>
            </a:fld>
            <a:endParaRPr/>
          </a:p>
        </p:txBody>
      </p:sp>
      <p:sp>
        <p:nvSpPr>
          <p:cNvPr id="1006" name="Shape 1006"/>
          <p:cNvSpPr/>
          <p:nvPr/>
        </p:nvSpPr>
        <p:spPr>
          <a:xfrm flipH="1">
            <a:off x="4644901" y="4435971"/>
            <a:ext cx="1" cy="6287185"/>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7" name="Shape 1007"/>
          <p:cNvSpPr/>
          <p:nvPr/>
        </p:nvSpPr>
        <p:spPr>
          <a:xfrm>
            <a:off x="4644900" y="10735492"/>
            <a:ext cx="16873100" cy="1"/>
          </a:xfrm>
          <a:prstGeom prst="line">
            <a:avLst/>
          </a:prstGeom>
          <a:ln w="38100" cap="sq">
            <a:solidFill>
              <a:schemeClr val="accent1"/>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08" name="Shape 1008"/>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009" name="Shape 1009"/>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010" name="Shape 1010"/>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1011" name="Shape 1011"/>
          <p:cNvSpPr/>
          <p:nvPr/>
        </p:nvSpPr>
        <p:spPr>
          <a:xfrm rot="16200000">
            <a:off x="1369683" y="7121474"/>
            <a:ext cx="4915853" cy="739140"/>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200" b="0">
                <a:solidFill>
                  <a:srgbClr val="535353"/>
                </a:solidFill>
              </a:defRPr>
            </a:lvl1pPr>
          </a:lstStyle>
          <a:p>
            <a:r>
              <a:t>Organizational Complexity</a:t>
            </a:r>
          </a:p>
        </p:txBody>
      </p:sp>
      <p:sp>
        <p:nvSpPr>
          <p:cNvPr id="1012" name="Shape 1012"/>
          <p:cNvSpPr/>
          <p:nvPr/>
        </p:nvSpPr>
        <p:spPr>
          <a:xfrm>
            <a:off x="12586801" y="8111073"/>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3" name="Shape 1013"/>
          <p:cNvSpPr/>
          <p:nvPr/>
        </p:nvSpPr>
        <p:spPr>
          <a:xfrm>
            <a:off x="6128773" y="9339182"/>
            <a:ext cx="237836" cy="237836"/>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4" name="Shape 1014"/>
          <p:cNvSpPr/>
          <p:nvPr/>
        </p:nvSpPr>
        <p:spPr>
          <a:xfrm>
            <a:off x="10956692" y="9488950"/>
            <a:ext cx="3498053"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5" name="Shape 1015"/>
          <p:cNvSpPr/>
          <p:nvPr/>
        </p:nvSpPr>
        <p:spPr>
          <a:xfrm>
            <a:off x="17094365" y="9494853"/>
            <a:ext cx="3498054" cy="1259690"/>
          </a:xfrm>
          <a:prstGeom prst="rect">
            <a:avLst/>
          </a:prstGeom>
          <a:solidFill>
            <a:schemeClr val="accent4">
              <a:satOff val="-25198"/>
              <a:lumOff val="-12039"/>
            </a:schemeClr>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Provisioning</a:t>
            </a:r>
          </a:p>
        </p:txBody>
      </p:sp>
      <p:sp>
        <p:nvSpPr>
          <p:cNvPr id="1016" name="Shape 1016"/>
          <p:cNvSpPr/>
          <p:nvPr/>
        </p:nvSpPr>
        <p:spPr>
          <a:xfrm>
            <a:off x="18843391" y="10810481"/>
            <a:ext cx="1" cy="272783"/>
          </a:xfrm>
          <a:prstGeom prst="line">
            <a:avLst/>
          </a:prstGeom>
          <a:ln w="25400">
            <a:solidFill>
              <a:srgbClr val="9D95EF"/>
            </a:solidFill>
            <a:prstDash val="sysDash"/>
            <a:miter/>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17" name="Shape 1017"/>
          <p:cNvSpPr/>
          <p:nvPr/>
        </p:nvSpPr>
        <p:spPr>
          <a:xfrm>
            <a:off x="18712707" y="4999171"/>
            <a:ext cx="237836" cy="237835"/>
          </a:xfrm>
          <a:prstGeom prst="ellipse">
            <a:avLst/>
          </a:prstGeom>
          <a:solidFill>
            <a:srgbClr val="FFFFFF"/>
          </a:solidFill>
          <a:ln w="101600">
            <a:solidFill>
              <a:srgbClr val="000000"/>
            </a:solidFill>
            <a:miter lim="400000"/>
          </a:ln>
        </p:spPr>
        <p:txBody>
          <a:bodyPr lIns="121919" tIns="121919" rIns="121919" bIns="121919" anchor="ctr"/>
          <a:lstStyle/>
          <a:p>
            <a:pPr>
              <a:lnSpc>
                <a:spcPct val="100000"/>
              </a:lnSpc>
              <a:spcBef>
                <a:spcPts val="0"/>
              </a:spcBef>
              <a:defRPr sz="8400" b="0">
                <a:latin typeface="Verdana"/>
                <a:ea typeface="Verdana"/>
                <a:cs typeface="Verdana"/>
                <a:sym typeface="Verdana"/>
              </a:defRPr>
            </a:pPr>
            <a:endParaRPr/>
          </a:p>
        </p:txBody>
      </p:sp>
      <p:sp>
        <p:nvSpPr>
          <p:cNvPr id="1018" name="Shape 1018"/>
          <p:cNvSpPr/>
          <p:nvPr/>
        </p:nvSpPr>
        <p:spPr>
          <a:xfrm>
            <a:off x="17094365" y="8246019"/>
            <a:ext cx="3498054" cy="1259690"/>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2800" b="0">
                <a:latin typeface="Verdana"/>
                <a:ea typeface="Verdana"/>
                <a:cs typeface="Verdana"/>
                <a:sym typeface="Verdana"/>
              </a:defRPr>
            </a:lvl1pPr>
          </a:lstStyle>
          <a:p>
            <a:r>
              <a:t>Collaboration</a:t>
            </a:r>
          </a:p>
        </p:txBody>
      </p:sp>
      <p:sp>
        <p:nvSpPr>
          <p:cNvPr id="1019" name="Shape 1019"/>
          <p:cNvSpPr/>
          <p:nvPr/>
        </p:nvSpPr>
        <p:spPr>
          <a:xfrm>
            <a:off x="1451869" y="2053169"/>
            <a:ext cx="22286166" cy="1494172"/>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lstStyle>
            <a:lvl1pPr defTabSz="2438400">
              <a:lnSpc>
                <a:spcPct val="90000"/>
              </a:lnSpc>
              <a:spcBef>
                <a:spcPts val="2300"/>
              </a:spcBef>
              <a:defRPr sz="4200" i="1">
                <a:solidFill>
                  <a:schemeClr val="accent1"/>
                </a:solidFill>
                <a:latin typeface="Verdana"/>
                <a:ea typeface="Verdana"/>
                <a:cs typeface="Verdana"/>
                <a:sym typeface="Verdana"/>
              </a:defRPr>
            </a:lvl1pPr>
          </a:lstStyle>
          <a:p>
            <a:r>
              <a:t>OSS for technical complexity &amp; Enterprise for organizational complexity</a:t>
            </a:r>
          </a:p>
        </p:txBody>
      </p:sp>
      <p:grpSp>
        <p:nvGrpSpPr>
          <p:cNvPr id="1022" name="Group 1022"/>
          <p:cNvGrpSpPr/>
          <p:nvPr/>
        </p:nvGrpSpPr>
        <p:grpSpPr>
          <a:xfrm>
            <a:off x="5921681" y="12178682"/>
            <a:ext cx="681098" cy="786684"/>
            <a:chOff x="0" y="0"/>
            <a:chExt cx="681096" cy="786682"/>
          </a:xfrm>
        </p:grpSpPr>
        <p:sp>
          <p:nvSpPr>
            <p:cNvPr id="1020" name="Shape 10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1" name="Shape 10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2" name="Group 1032"/>
          <p:cNvGrpSpPr/>
          <p:nvPr/>
        </p:nvGrpSpPr>
        <p:grpSpPr>
          <a:xfrm>
            <a:off x="11641343" y="12178682"/>
            <a:ext cx="2128751" cy="786684"/>
            <a:chOff x="0" y="0"/>
            <a:chExt cx="2128749" cy="786682"/>
          </a:xfrm>
        </p:grpSpPr>
        <p:grpSp>
          <p:nvGrpSpPr>
            <p:cNvPr id="1025" name="Group 1025"/>
            <p:cNvGrpSpPr/>
            <p:nvPr/>
          </p:nvGrpSpPr>
          <p:grpSpPr>
            <a:xfrm>
              <a:off x="0" y="0"/>
              <a:ext cx="681097" cy="786683"/>
              <a:chOff x="0" y="0"/>
              <a:chExt cx="681096" cy="786682"/>
            </a:xfrm>
          </p:grpSpPr>
          <p:sp>
            <p:nvSpPr>
              <p:cNvPr id="1023" name="Shape 102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4" name="Shape 102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28" name="Group 1028"/>
            <p:cNvGrpSpPr/>
            <p:nvPr/>
          </p:nvGrpSpPr>
          <p:grpSpPr>
            <a:xfrm>
              <a:off x="736600" y="0"/>
              <a:ext cx="681097" cy="786683"/>
              <a:chOff x="0" y="0"/>
              <a:chExt cx="681096" cy="786682"/>
            </a:xfrm>
          </p:grpSpPr>
          <p:sp>
            <p:nvSpPr>
              <p:cNvPr id="1026" name="Shape 102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7" name="Shape 102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1" name="Group 1031"/>
            <p:cNvGrpSpPr/>
            <p:nvPr/>
          </p:nvGrpSpPr>
          <p:grpSpPr>
            <a:xfrm>
              <a:off x="1447652" y="0"/>
              <a:ext cx="681098" cy="786683"/>
              <a:chOff x="0" y="0"/>
              <a:chExt cx="681096" cy="786682"/>
            </a:xfrm>
          </p:grpSpPr>
          <p:sp>
            <p:nvSpPr>
              <p:cNvPr id="1029" name="Shape 10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0" name="Shape 103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42" name="Group 1042"/>
          <p:cNvGrpSpPr/>
          <p:nvPr/>
        </p:nvGrpSpPr>
        <p:grpSpPr>
          <a:xfrm>
            <a:off x="17067817" y="12178682"/>
            <a:ext cx="1497176" cy="553285"/>
            <a:chOff x="0" y="0"/>
            <a:chExt cx="1497175" cy="553283"/>
          </a:xfrm>
        </p:grpSpPr>
        <p:grpSp>
          <p:nvGrpSpPr>
            <p:cNvPr id="1035" name="Group 1035"/>
            <p:cNvGrpSpPr/>
            <p:nvPr/>
          </p:nvGrpSpPr>
          <p:grpSpPr>
            <a:xfrm>
              <a:off x="0" y="-1"/>
              <a:ext cx="479024" cy="553285"/>
              <a:chOff x="0" y="0"/>
              <a:chExt cx="479023" cy="553283"/>
            </a:xfrm>
          </p:grpSpPr>
          <p:sp>
            <p:nvSpPr>
              <p:cNvPr id="1033" name="Shape 103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4" name="Shape 103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38" name="Group 1038"/>
            <p:cNvGrpSpPr/>
            <p:nvPr/>
          </p:nvGrpSpPr>
          <p:grpSpPr>
            <a:xfrm>
              <a:off x="518059" y="-1"/>
              <a:ext cx="479025" cy="553285"/>
              <a:chOff x="0" y="0"/>
              <a:chExt cx="479023" cy="553283"/>
            </a:xfrm>
          </p:grpSpPr>
          <p:sp>
            <p:nvSpPr>
              <p:cNvPr id="1036" name="Shape 103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37" name="Shape 103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1" name="Group 1041"/>
            <p:cNvGrpSpPr/>
            <p:nvPr/>
          </p:nvGrpSpPr>
          <p:grpSpPr>
            <a:xfrm>
              <a:off x="1018151" y="-1"/>
              <a:ext cx="479025" cy="553285"/>
              <a:chOff x="0" y="0"/>
              <a:chExt cx="479023" cy="553283"/>
            </a:xfrm>
          </p:grpSpPr>
          <p:sp>
            <p:nvSpPr>
              <p:cNvPr id="1039" name="Shape 103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0" name="Shape 104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052" name="Group 1052"/>
          <p:cNvGrpSpPr/>
          <p:nvPr/>
        </p:nvGrpSpPr>
        <p:grpSpPr>
          <a:xfrm>
            <a:off x="19074417" y="12178682"/>
            <a:ext cx="1497176" cy="553285"/>
            <a:chOff x="0" y="0"/>
            <a:chExt cx="1497175" cy="553283"/>
          </a:xfrm>
        </p:grpSpPr>
        <p:grpSp>
          <p:nvGrpSpPr>
            <p:cNvPr id="1045" name="Group 1045"/>
            <p:cNvGrpSpPr/>
            <p:nvPr/>
          </p:nvGrpSpPr>
          <p:grpSpPr>
            <a:xfrm>
              <a:off x="0" y="-1"/>
              <a:ext cx="479024" cy="553285"/>
              <a:chOff x="0" y="0"/>
              <a:chExt cx="479023" cy="553283"/>
            </a:xfrm>
          </p:grpSpPr>
          <p:sp>
            <p:nvSpPr>
              <p:cNvPr id="1043" name="Shape 1043"/>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4" name="Shape 1044"/>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48" name="Group 1048"/>
            <p:cNvGrpSpPr/>
            <p:nvPr/>
          </p:nvGrpSpPr>
          <p:grpSpPr>
            <a:xfrm>
              <a:off x="518059" y="-1"/>
              <a:ext cx="479025" cy="553285"/>
              <a:chOff x="0" y="0"/>
              <a:chExt cx="479023" cy="553283"/>
            </a:xfrm>
          </p:grpSpPr>
          <p:sp>
            <p:nvSpPr>
              <p:cNvPr id="1046" name="Shape 1046"/>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7" name="Shape 1047"/>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51" name="Group 1051"/>
            <p:cNvGrpSpPr/>
            <p:nvPr/>
          </p:nvGrpSpPr>
          <p:grpSpPr>
            <a:xfrm>
              <a:off x="1018151" y="-1"/>
              <a:ext cx="479025" cy="553285"/>
              <a:chOff x="0" y="0"/>
              <a:chExt cx="479023" cy="553283"/>
            </a:xfrm>
          </p:grpSpPr>
          <p:sp>
            <p:nvSpPr>
              <p:cNvPr id="1049" name="Shape 1049"/>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50" name="Shape 1050"/>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
        <p:nvSpPr>
          <p:cNvPr id="1053" name="Shape 1053"/>
          <p:cNvSpPr/>
          <p:nvPr/>
        </p:nvSpPr>
        <p:spPr>
          <a:xfrm>
            <a:off x="14450294" y="8223405"/>
            <a:ext cx="993014" cy="2527301"/>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4" name="Shape 1054"/>
          <p:cNvSpPr/>
          <p:nvPr/>
        </p:nvSpPr>
        <p:spPr>
          <a:xfrm>
            <a:off x="20557979" y="5200372"/>
            <a:ext cx="993014" cy="5550334"/>
          </a:xfrm>
          <a:prstGeom prst="rect">
            <a:avLst/>
          </a:prstGeom>
          <a:solidFill>
            <a:schemeClr val="accent4">
              <a:lumOff val="19901"/>
            </a:scheme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55" name="Shape 1055"/>
          <p:cNvSpPr/>
          <p:nvPr/>
        </p:nvSpPr>
        <p:spPr>
          <a:xfrm rot="16200000">
            <a:off x="13704155" y="9174636"/>
            <a:ext cx="2536091" cy="6248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500" b="0">
                <a:latin typeface="Verdana"/>
                <a:ea typeface="Verdana"/>
                <a:cs typeface="Verdana"/>
                <a:sym typeface="Verdana"/>
              </a:defRPr>
            </a:lvl1pPr>
          </a:lstStyle>
          <a:p>
            <a:r>
              <a:t>Silver Support</a:t>
            </a:r>
          </a:p>
        </p:txBody>
      </p:sp>
      <p:sp>
        <p:nvSpPr>
          <p:cNvPr id="1056" name="Shape 1056"/>
          <p:cNvSpPr/>
          <p:nvPr/>
        </p:nvSpPr>
        <p:spPr>
          <a:xfrm rot="16200000">
            <a:off x="19844763" y="7911221"/>
            <a:ext cx="2442987" cy="6375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2600" b="0">
                <a:latin typeface="Verdana"/>
                <a:ea typeface="Verdana"/>
                <a:cs typeface="Verdana"/>
                <a:sym typeface="Verdana"/>
              </a:defRPr>
            </a:lvl1pPr>
          </a:lstStyle>
          <a:p>
            <a:r>
              <a:t>Gold Support</a:t>
            </a:r>
          </a:p>
        </p:txBody>
      </p:sp>
    </p:spTree>
    <p:extLst>
      <p:ext uri="{BB962C8B-B14F-4D97-AF65-F5344CB8AC3E}">
        <p14:creationId xmlns:p14="http://schemas.microsoft.com/office/powerpoint/2010/main" val="1913412409"/>
      </p:ext>
    </p:extLst>
  </p:cSld>
  <p:clrMapOvr>
    <a:masterClrMapping/>
  </p:clrMapOvr>
  <p:transition spd="slow"/>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15510971" y="8620631"/>
            <a:ext cx="4322782"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62" name="Shape 1062"/>
          <p:cNvSpPr/>
          <p:nvPr/>
        </p:nvSpPr>
        <p:spPr>
          <a:xfrm>
            <a:off x="10219525" y="7162679"/>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67" name="Group 1067"/>
          <p:cNvGrpSpPr/>
          <p:nvPr/>
        </p:nvGrpSpPr>
        <p:grpSpPr>
          <a:xfrm>
            <a:off x="12429810" y="8272282"/>
            <a:ext cx="611222" cy="696700"/>
            <a:chOff x="0" y="0"/>
            <a:chExt cx="611221" cy="696698"/>
          </a:xfrm>
        </p:grpSpPr>
        <p:sp>
          <p:nvSpPr>
            <p:cNvPr id="1063" name="Shape 106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4" name="Shape 106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5" name="Shape 106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066" name="Shape 106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068"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994607" y="8148070"/>
            <a:ext cx="2000262" cy="945123"/>
          </a:xfrm>
          <a:prstGeom prst="rect">
            <a:avLst/>
          </a:prstGeom>
          <a:ln w="12700">
            <a:miter lim="400000"/>
          </a:ln>
        </p:spPr>
      </p:pic>
      <p:sp>
        <p:nvSpPr>
          <p:cNvPr id="1069" name="Shape 10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159</a:t>
            </a:fld>
            <a:endParaRPr/>
          </a:p>
        </p:txBody>
      </p:sp>
      <p:sp>
        <p:nvSpPr>
          <p:cNvPr id="1070" name="Shape 107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71" name="Shape 1071"/>
          <p:cNvSpPr>
            <a:spLocks noGrp="1"/>
          </p:cNvSpPr>
          <p:nvPr>
            <p:ph type="title"/>
          </p:nvPr>
        </p:nvSpPr>
        <p:spPr>
          <a:xfrm>
            <a:off x="1565396" y="875901"/>
            <a:ext cx="22411170" cy="1261959"/>
          </a:xfrm>
          <a:prstGeom prst="rect">
            <a:avLst/>
          </a:prstGeom>
        </p:spPr>
        <p:txBody>
          <a:bodyPr/>
          <a:lstStyle>
            <a:lvl1pPr defTabSz="1645919">
              <a:spcBef>
                <a:spcPts val="1600"/>
              </a:spcBef>
              <a:defRPr sz="6479" spc="-231">
                <a:latin typeface="Verdana"/>
                <a:ea typeface="Verdana"/>
                <a:cs typeface="Verdana"/>
                <a:sym typeface="Verdana"/>
              </a:defRPr>
            </a:lvl1pPr>
          </a:lstStyle>
          <a:p>
            <a:r>
              <a:t>Terraform OSS workflow for individuals</a:t>
            </a:r>
          </a:p>
        </p:txBody>
      </p:sp>
      <p:sp>
        <p:nvSpPr>
          <p:cNvPr id="1072" name="Shape 1072"/>
          <p:cNvSpPr/>
          <p:nvPr/>
        </p:nvSpPr>
        <p:spPr>
          <a:xfrm>
            <a:off x="4363894" y="10641323"/>
            <a:ext cx="5670499"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073" name="Shape 1073"/>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1074" name="Shape 1074"/>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1075" name="Shape 1075"/>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2" name="Group 1082"/>
          <p:cNvGrpSpPr/>
          <p:nvPr/>
        </p:nvGrpSpPr>
        <p:grpSpPr>
          <a:xfrm>
            <a:off x="6028302" y="10006323"/>
            <a:ext cx="1270001" cy="1270001"/>
            <a:chOff x="0" y="0"/>
            <a:chExt cx="1270000" cy="1270000"/>
          </a:xfrm>
        </p:grpSpPr>
        <p:sp>
          <p:nvSpPr>
            <p:cNvPr id="1076" name="Shape 1076"/>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81" name="Group 1081"/>
            <p:cNvGrpSpPr/>
            <p:nvPr/>
          </p:nvGrpSpPr>
          <p:grpSpPr>
            <a:xfrm>
              <a:off x="116500" y="159352"/>
              <a:ext cx="1011600" cy="976696"/>
              <a:chOff x="0" y="0"/>
              <a:chExt cx="1011598" cy="976695"/>
            </a:xfrm>
          </p:grpSpPr>
          <p:sp>
            <p:nvSpPr>
              <p:cNvPr id="1077" name="Shape 1077"/>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8" name="Shape 1078"/>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79" name="Shape 1079"/>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080" name="Shape 1080"/>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083" name="Shape 1083"/>
          <p:cNvSpPr/>
          <p:nvPr/>
        </p:nvSpPr>
        <p:spPr>
          <a:xfrm>
            <a:off x="6028302" y="1036700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084" name="Shape 1084"/>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1085" name="Shape 1085"/>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1086" name="Shape 1086"/>
          <p:cNvSpPr/>
          <p:nvPr/>
        </p:nvSpPr>
        <p:spPr>
          <a:xfrm flipV="1">
            <a:off x="6625202" y="8448843"/>
            <a:ext cx="1" cy="1578406"/>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87" name="Shape 1087"/>
          <p:cNvSpPr/>
          <p:nvPr/>
        </p:nvSpPr>
        <p:spPr>
          <a:xfrm>
            <a:off x="4313094" y="8472211"/>
            <a:ext cx="5772100" cy="1"/>
          </a:xfrm>
          <a:prstGeom prst="line">
            <a:avLst/>
          </a:prstGeom>
          <a:ln w="63500">
            <a:solidFill>
              <a:srgbClr val="000000"/>
            </a:solidFill>
            <a:miter/>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090" name="Group 1090"/>
          <p:cNvGrpSpPr/>
          <p:nvPr/>
        </p:nvGrpSpPr>
        <p:grpSpPr>
          <a:xfrm>
            <a:off x="3535507" y="10158731"/>
            <a:ext cx="681097" cy="786683"/>
            <a:chOff x="0" y="0"/>
            <a:chExt cx="681096" cy="786682"/>
          </a:xfrm>
        </p:grpSpPr>
        <p:sp>
          <p:nvSpPr>
            <p:cNvPr id="1088" name="Shape 108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89" name="Shape 108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95" name="Group 1095"/>
          <p:cNvGrpSpPr/>
          <p:nvPr/>
        </p:nvGrpSpPr>
        <p:grpSpPr>
          <a:xfrm>
            <a:off x="5789713" y="11303794"/>
            <a:ext cx="1019695" cy="1019695"/>
            <a:chOff x="0" y="0"/>
            <a:chExt cx="1019694" cy="1019694"/>
          </a:xfrm>
        </p:grpSpPr>
        <p:pic>
          <p:nvPicPr>
            <p:cNvPr id="1091"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2" name="Shape 109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3" name="Shape 109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4" name="Shape 109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00" name="Group 1100"/>
          <p:cNvGrpSpPr/>
          <p:nvPr/>
        </p:nvGrpSpPr>
        <p:grpSpPr>
          <a:xfrm>
            <a:off x="6945203" y="11303794"/>
            <a:ext cx="1019695" cy="1019695"/>
            <a:chOff x="0" y="0"/>
            <a:chExt cx="1019694" cy="1019694"/>
          </a:xfrm>
        </p:grpSpPr>
        <p:pic>
          <p:nvPicPr>
            <p:cNvPr id="1096"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097" name="Shape 109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8" name="Shape 109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099" name="Shape 109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01" name="Shape 1101"/>
          <p:cNvSpPr/>
          <p:nvPr/>
        </p:nvSpPr>
        <p:spPr>
          <a:xfrm>
            <a:off x="15507568" y="10572743"/>
            <a:ext cx="4329590" cy="1"/>
          </a:xfrm>
          <a:prstGeom prst="line">
            <a:avLst/>
          </a:prstGeom>
          <a:ln w="635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02" name="Shape 110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03"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08" name="Group 1108"/>
          <p:cNvGrpSpPr/>
          <p:nvPr/>
        </p:nvGrpSpPr>
        <p:grpSpPr>
          <a:xfrm>
            <a:off x="12465370" y="10292974"/>
            <a:ext cx="611222" cy="696699"/>
            <a:chOff x="0" y="0"/>
            <a:chExt cx="611221" cy="696698"/>
          </a:xfrm>
        </p:grpSpPr>
        <p:sp>
          <p:nvSpPr>
            <p:cNvPr id="1104" name="Shape 1104"/>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5" name="Shape 1105"/>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6" name="Shape 1106"/>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07" name="Shape 1107"/>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8"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19"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0"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1922"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23"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24"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25"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26"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27"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28"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29"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30"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35" name="Group"/>
          <p:cNvGrpSpPr/>
          <p:nvPr/>
        </p:nvGrpSpPr>
        <p:grpSpPr>
          <a:xfrm>
            <a:off x="1732727" y="4408373"/>
            <a:ext cx="614396" cy="710738"/>
            <a:chOff x="0" y="0"/>
            <a:chExt cx="614395" cy="710736"/>
          </a:xfrm>
        </p:grpSpPr>
        <p:sp>
          <p:nvSpPr>
            <p:cNvPr id="1931"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2"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33"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34"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36" name="The connectivity issue in distributed infrastructure"/>
          <p:cNvSpPr txBox="1">
            <a:spLocks noGrp="1"/>
          </p:cNvSpPr>
          <p:nvPr>
            <p:ph type="title"/>
          </p:nvPr>
        </p:nvSpPr>
        <p:spPr>
          <a:xfrm>
            <a:off x="1565395" y="875900"/>
            <a:ext cx="21746798" cy="2207524"/>
          </a:xfrm>
          <a:prstGeom prst="rect">
            <a:avLst/>
          </a:prstGeom>
        </p:spPr>
        <p:txBody>
          <a:bodyPr/>
          <a:lstStyle>
            <a:lvl1pPr defTabSz="1773935">
              <a:defRPr sz="7100" spc="-300"/>
            </a:lvl1pPr>
          </a:lstStyle>
          <a:p>
            <a:r>
              <a:t>The connectivity issue in distributed infrastructure</a:t>
            </a:r>
          </a:p>
        </p:txBody>
      </p:sp>
      <p:sp>
        <p:nvSpPr>
          <p:cNvPr id="193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38"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63" name="Group"/>
          <p:cNvGrpSpPr/>
          <p:nvPr/>
        </p:nvGrpSpPr>
        <p:grpSpPr>
          <a:xfrm>
            <a:off x="10255084" y="5092876"/>
            <a:ext cx="5031635" cy="6993757"/>
            <a:chOff x="0" y="0"/>
            <a:chExt cx="5031634" cy="6993755"/>
          </a:xfrm>
        </p:grpSpPr>
        <p:grpSp>
          <p:nvGrpSpPr>
            <p:cNvPr id="1943" name="Group"/>
            <p:cNvGrpSpPr/>
            <p:nvPr/>
          </p:nvGrpSpPr>
          <p:grpSpPr>
            <a:xfrm>
              <a:off x="2210284" y="5187396"/>
              <a:ext cx="611226" cy="696703"/>
              <a:chOff x="-1" y="0"/>
              <a:chExt cx="611224" cy="696702"/>
            </a:xfrm>
          </p:grpSpPr>
          <p:sp>
            <p:nvSpPr>
              <p:cNvPr id="1939"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0"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1"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42"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44"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5"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57" name="Group"/>
            <p:cNvGrpSpPr/>
            <p:nvPr/>
          </p:nvGrpSpPr>
          <p:grpSpPr>
            <a:xfrm>
              <a:off x="2182533" y="3040755"/>
              <a:ext cx="666729" cy="667522"/>
              <a:chOff x="0" y="0"/>
              <a:chExt cx="666727" cy="667521"/>
            </a:xfrm>
          </p:grpSpPr>
          <p:sp>
            <p:nvSpPr>
              <p:cNvPr id="1946"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7"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8"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49"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0"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1"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2"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3"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4"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5"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56"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958"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1962" name="Group"/>
            <p:cNvGrpSpPr/>
            <p:nvPr/>
          </p:nvGrpSpPr>
          <p:grpSpPr>
            <a:xfrm>
              <a:off x="2186885" y="936722"/>
              <a:ext cx="658025" cy="754105"/>
              <a:chOff x="0" y="0"/>
              <a:chExt cx="658023" cy="754104"/>
            </a:xfrm>
          </p:grpSpPr>
          <p:sp>
            <p:nvSpPr>
              <p:cNvPr id="1959"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0"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61"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spTree>
    <p:extLst>
      <p:ext uri="{BB962C8B-B14F-4D97-AF65-F5344CB8AC3E}">
        <p14:creationId xmlns:p14="http://schemas.microsoft.com/office/powerpoint/2010/main" val="2547860422"/>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Shape 1112"/>
          <p:cNvSpPr/>
          <p:nvPr/>
        </p:nvSpPr>
        <p:spPr>
          <a:xfrm>
            <a:off x="4459144" y="10641323"/>
            <a:ext cx="5624656"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3" name="Shape 1113"/>
          <p:cNvSpPr/>
          <p:nvPr/>
        </p:nvSpPr>
        <p:spPr>
          <a:xfrm>
            <a:off x="4408343" y="6072091"/>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4" name="Shape 1114"/>
          <p:cNvSpPr/>
          <p:nvPr/>
        </p:nvSpPr>
        <p:spPr>
          <a:xfrm>
            <a:off x="4459144" y="9823911"/>
            <a:ext cx="5624657"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5" name="Shape 1115"/>
          <p:cNvSpPr/>
          <p:nvPr/>
        </p:nvSpPr>
        <p:spPr>
          <a:xfrm>
            <a:off x="4428390" y="11458735"/>
            <a:ext cx="5655411" cy="1"/>
          </a:xfrm>
          <a:prstGeom prst="line">
            <a:avLst/>
          </a:prstGeom>
          <a:ln w="63500">
            <a:solidFill>
              <a:schemeClr val="accent3"/>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16" name="Shape 1116"/>
          <p:cNvSpPr/>
          <p:nvPr/>
        </p:nvSpPr>
        <p:spPr>
          <a:xfrm>
            <a:off x="4412475" y="6828442"/>
            <a:ext cx="5671326"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7" name="Shape 1117"/>
          <p:cNvSpPr/>
          <p:nvPr/>
        </p:nvSpPr>
        <p:spPr>
          <a:xfrm>
            <a:off x="4408343" y="5255990"/>
            <a:ext cx="5675457" cy="1"/>
          </a:xfrm>
          <a:prstGeom prst="line">
            <a:avLst/>
          </a:prstGeom>
          <a:ln w="63500">
            <a:solidFill>
              <a:srgbClr val="000000"/>
            </a:solidFill>
            <a:miter/>
            <a:headEnd type="oval"/>
            <a:tailEnd type="triangle"/>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8" name="Shape 1118"/>
          <p:cNvSpPr/>
          <p:nvPr/>
        </p:nvSpPr>
        <p:spPr>
          <a:xfrm flipV="1">
            <a:off x="6616208" y="4724179"/>
            <a:ext cx="1" cy="6853962"/>
          </a:xfrm>
          <a:prstGeom prst="line">
            <a:avLst/>
          </a:prstGeom>
          <a:ln w="3810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19" name="Shape 1119"/>
          <p:cNvSpPr/>
          <p:nvPr/>
        </p:nvSpPr>
        <p:spPr>
          <a:xfrm flipV="1">
            <a:off x="6625202" y="4678551"/>
            <a:ext cx="1" cy="6899590"/>
          </a:xfrm>
          <a:prstGeom prst="line">
            <a:avLst/>
          </a:prstGeom>
          <a:ln w="190500">
            <a:solidFill>
              <a:srgbClr val="A7A7A7"/>
            </a:solidFill>
            <a:miter/>
            <a:tailEnd type="diamond"/>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0" name="Shape 1120"/>
          <p:cNvSpPr/>
          <p:nvPr/>
        </p:nvSpPr>
        <p:spPr>
          <a:xfrm>
            <a:off x="10154501" y="379803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21" name="Shape 1121"/>
          <p:cNvSpPr/>
          <p:nvPr/>
        </p:nvSpPr>
        <p:spPr>
          <a:xfrm>
            <a:off x="15538449" y="6072091"/>
            <a:ext cx="4230280"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22" name="Shape 1122"/>
          <p:cNvSpPr/>
          <p:nvPr/>
        </p:nvSpPr>
        <p:spPr>
          <a:xfrm>
            <a:off x="10154501" y="4614138"/>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27" name="Group 1127"/>
          <p:cNvGrpSpPr/>
          <p:nvPr/>
        </p:nvGrpSpPr>
        <p:grpSpPr>
          <a:xfrm>
            <a:off x="12364786" y="5723742"/>
            <a:ext cx="611222" cy="696699"/>
            <a:chOff x="0" y="0"/>
            <a:chExt cx="611221" cy="696698"/>
          </a:xfrm>
        </p:grpSpPr>
        <p:sp>
          <p:nvSpPr>
            <p:cNvPr id="1123" name="Shape 112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4" name="Shape 112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5" name="Shape 112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26" name="Shape 112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pic>
        <p:nvPicPr>
          <p:cNvPr id="1128"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929583" y="5599530"/>
            <a:ext cx="2000262" cy="945123"/>
          </a:xfrm>
          <a:prstGeom prst="rect">
            <a:avLst/>
          </a:prstGeom>
          <a:ln w="12700">
            <a:miter lim="400000"/>
          </a:ln>
        </p:spPr>
      </p:pic>
      <p:sp>
        <p:nvSpPr>
          <p:cNvPr id="1129" name="Shape 112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160</a:t>
            </a:fld>
            <a:endParaRPr/>
          </a:p>
        </p:txBody>
      </p:sp>
      <p:sp>
        <p:nvSpPr>
          <p:cNvPr id="1130" name="Shape 1130"/>
          <p:cNvSpPr>
            <a:spLocks noGrp="1"/>
          </p:cNvSpPr>
          <p:nvPr>
            <p:ph type="title"/>
          </p:nvPr>
        </p:nvSpPr>
        <p:spPr>
          <a:xfrm>
            <a:off x="1565396" y="875901"/>
            <a:ext cx="22411170" cy="1261959"/>
          </a:xfrm>
          <a:prstGeom prst="rect">
            <a:avLst/>
          </a:prstGeom>
        </p:spPr>
        <p:txBody>
          <a:bodyPr/>
          <a:lstStyle>
            <a:lvl1pPr defTabSz="1627632">
              <a:spcBef>
                <a:spcPts val="1600"/>
              </a:spcBef>
              <a:defRPr sz="6408" spc="-228">
                <a:latin typeface="Verdana"/>
                <a:ea typeface="Verdana"/>
                <a:cs typeface="Verdana"/>
                <a:sym typeface="Verdana"/>
              </a:defRPr>
            </a:lvl1pPr>
          </a:lstStyle>
          <a:p>
            <a:r>
              <a:t>How can teams safely collaborate on infrastructure</a:t>
            </a:r>
          </a:p>
        </p:txBody>
      </p:sp>
      <p:sp>
        <p:nvSpPr>
          <p:cNvPr id="1131" name="Shape 1131"/>
          <p:cNvSpPr/>
          <p:nvPr/>
        </p:nvSpPr>
        <p:spPr>
          <a:xfrm>
            <a:off x="5578628" y="11898870"/>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36" name="Group 1136"/>
          <p:cNvGrpSpPr/>
          <p:nvPr/>
        </p:nvGrpSpPr>
        <p:grpSpPr>
          <a:xfrm>
            <a:off x="5757201" y="12084082"/>
            <a:ext cx="1019695" cy="1019695"/>
            <a:chOff x="0" y="0"/>
            <a:chExt cx="1019694" cy="1019694"/>
          </a:xfrm>
        </p:grpSpPr>
        <p:pic>
          <p:nvPicPr>
            <p:cNvPr id="113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3" name="Shape 113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4" name="Shape 113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5" name="Shape 113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141" name="Group 1141"/>
          <p:cNvGrpSpPr/>
          <p:nvPr/>
        </p:nvGrpSpPr>
        <p:grpSpPr>
          <a:xfrm>
            <a:off x="6912691" y="12084082"/>
            <a:ext cx="1019695" cy="1019695"/>
            <a:chOff x="0" y="0"/>
            <a:chExt cx="1019694" cy="1019694"/>
          </a:xfrm>
        </p:grpSpPr>
        <p:pic>
          <p:nvPicPr>
            <p:cNvPr id="113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138" name="Shape 113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39" name="Shape 113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40" name="Shape 114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142" name="Shape 1142"/>
          <p:cNvSpPr/>
          <p:nvPr/>
        </p:nvSpPr>
        <p:spPr>
          <a:xfrm>
            <a:off x="15538449" y="10572743"/>
            <a:ext cx="4298709" cy="1"/>
          </a:xfrm>
          <a:prstGeom prst="line">
            <a:avLst/>
          </a:prstGeom>
          <a:ln w="63500">
            <a:solidFill>
              <a:srgbClr val="000000">
                <a:alpha val="34000"/>
              </a:srgbClr>
            </a:solidFill>
            <a:miter lim="400000"/>
            <a:headEnd type="oval"/>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43" name="Shape 114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144"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994607" y="10100181"/>
            <a:ext cx="2000262" cy="945124"/>
          </a:xfrm>
          <a:prstGeom prst="rect">
            <a:avLst/>
          </a:prstGeom>
          <a:ln w="12700">
            <a:miter lim="400000"/>
          </a:ln>
        </p:spPr>
      </p:pic>
      <p:grpSp>
        <p:nvGrpSpPr>
          <p:cNvPr id="1149" name="Group 1149"/>
          <p:cNvGrpSpPr/>
          <p:nvPr/>
        </p:nvGrpSpPr>
        <p:grpSpPr>
          <a:xfrm>
            <a:off x="12465370" y="10292974"/>
            <a:ext cx="611222" cy="696699"/>
            <a:chOff x="0" y="0"/>
            <a:chExt cx="611221" cy="696698"/>
          </a:xfrm>
        </p:grpSpPr>
        <p:sp>
          <p:nvSpPr>
            <p:cNvPr id="1145" name="Shape 1145"/>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6" name="Shape 1146"/>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7" name="Shape 1147"/>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148" name="Shape 1148"/>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150" name="Shape 1150"/>
          <p:cNvSpPr/>
          <p:nvPr/>
        </p:nvSpPr>
        <p:spPr>
          <a:xfrm>
            <a:off x="1985686" y="7455252"/>
            <a:ext cx="25577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157" name="Group 1157"/>
          <p:cNvGrpSpPr/>
          <p:nvPr/>
        </p:nvGrpSpPr>
        <p:grpSpPr>
          <a:xfrm>
            <a:off x="3463840" y="8956115"/>
            <a:ext cx="681098" cy="2866536"/>
            <a:chOff x="0" y="0"/>
            <a:chExt cx="681096" cy="2866535"/>
          </a:xfrm>
        </p:grpSpPr>
        <p:sp>
          <p:nvSpPr>
            <p:cNvPr id="1151" name="Shape 115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2" name="Shape 115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3" name="Shape 115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4" name="Shape 115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55" name="Shape 115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56" name="Shape 115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158" name="Shape 1158"/>
          <p:cNvSpPr/>
          <p:nvPr/>
        </p:nvSpPr>
        <p:spPr>
          <a:xfrm>
            <a:off x="2159236" y="12060848"/>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159" name="Shape 1159"/>
          <p:cNvSpPr/>
          <p:nvPr/>
        </p:nvSpPr>
        <p:spPr>
          <a:xfrm>
            <a:off x="10249674" y="5400046"/>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0" name="Shape 1160"/>
          <p:cNvSpPr/>
          <p:nvPr/>
        </p:nvSpPr>
        <p:spPr>
          <a:xfrm>
            <a:off x="10207497" y="8382365"/>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61" name="Shape 1161"/>
          <p:cNvSpPr/>
          <p:nvPr/>
        </p:nvSpPr>
        <p:spPr>
          <a:xfrm>
            <a:off x="10302671" y="9984375"/>
            <a:ext cx="5031632"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68" name="Group 1168"/>
          <p:cNvGrpSpPr/>
          <p:nvPr/>
        </p:nvGrpSpPr>
        <p:grpSpPr>
          <a:xfrm>
            <a:off x="3463840" y="4368875"/>
            <a:ext cx="681098" cy="2866536"/>
            <a:chOff x="0" y="0"/>
            <a:chExt cx="681096" cy="2866535"/>
          </a:xfrm>
        </p:grpSpPr>
        <p:sp>
          <p:nvSpPr>
            <p:cNvPr id="1162" name="Shape 1162"/>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3" name="Shape 1163"/>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4" name="Shape 1164"/>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5" name="Shape 1165"/>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66" name="Shape 11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167" name="Shape 11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175" name="Group 1175"/>
          <p:cNvGrpSpPr/>
          <p:nvPr/>
        </p:nvGrpSpPr>
        <p:grpSpPr>
          <a:xfrm>
            <a:off x="5990202" y="11553337"/>
            <a:ext cx="1270001" cy="1270001"/>
            <a:chOff x="0" y="0"/>
            <a:chExt cx="1270000" cy="1270000"/>
          </a:xfrm>
        </p:grpSpPr>
        <p:sp>
          <p:nvSpPr>
            <p:cNvPr id="1169" name="Shape 116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174" name="Group 1174"/>
            <p:cNvGrpSpPr/>
            <p:nvPr/>
          </p:nvGrpSpPr>
          <p:grpSpPr>
            <a:xfrm>
              <a:off x="116500" y="159352"/>
              <a:ext cx="1011600" cy="976696"/>
              <a:chOff x="0" y="0"/>
              <a:chExt cx="1011598" cy="976695"/>
            </a:xfrm>
          </p:grpSpPr>
          <p:sp>
            <p:nvSpPr>
              <p:cNvPr id="1170" name="Shape 117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1" name="Shape 117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2" name="Shape 117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173" name="Shape 117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176" name="Shape 1176"/>
          <p:cNvSpPr/>
          <p:nvPr/>
        </p:nvSpPr>
        <p:spPr>
          <a:xfrm>
            <a:off x="5990202" y="1191401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177" name="Shape 1177"/>
          <p:cNvSpPr/>
          <p:nvPr/>
        </p:nvSpPr>
        <p:spPr>
          <a:xfrm>
            <a:off x="17277794" y="5395690"/>
            <a:ext cx="651799" cy="651798"/>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8" name="Shape 1178"/>
          <p:cNvSpPr/>
          <p:nvPr/>
        </p:nvSpPr>
        <p:spPr>
          <a:xfrm>
            <a:off x="15538449" y="6880206"/>
            <a:ext cx="2465230"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79" name="Shape 1179"/>
          <p:cNvSpPr/>
          <p:nvPr/>
        </p:nvSpPr>
        <p:spPr>
          <a:xfrm>
            <a:off x="15538449" y="5382990"/>
            <a:ext cx="1758009"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0" name="Shape 1180"/>
          <p:cNvSpPr/>
          <p:nvPr/>
        </p:nvSpPr>
        <p:spPr>
          <a:xfrm flipV="1">
            <a:off x="17990011" y="609599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1" name="Shape 1181"/>
          <p:cNvSpPr/>
          <p:nvPr/>
        </p:nvSpPr>
        <p:spPr>
          <a:xfrm>
            <a:off x="17244243" y="9892259"/>
            <a:ext cx="651798" cy="651799"/>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2" name="Shape 1182"/>
          <p:cNvSpPr/>
          <p:nvPr/>
        </p:nvSpPr>
        <p:spPr>
          <a:xfrm>
            <a:off x="15538450" y="11376776"/>
            <a:ext cx="2431677"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3" name="Shape 1183"/>
          <p:cNvSpPr/>
          <p:nvPr/>
        </p:nvSpPr>
        <p:spPr>
          <a:xfrm>
            <a:off x="15538450" y="9879559"/>
            <a:ext cx="1724456" cy="1"/>
          </a:xfrm>
          <a:prstGeom prst="line">
            <a:avLst/>
          </a:prstGeom>
          <a:ln w="63500">
            <a:solidFill>
              <a:srgbClr val="000000">
                <a:alpha val="34000"/>
              </a:srgbClr>
            </a:solidFill>
            <a:miter lim="400000"/>
            <a:headEnd type="oval"/>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184" name="Shape 1184"/>
          <p:cNvSpPr/>
          <p:nvPr/>
        </p:nvSpPr>
        <p:spPr>
          <a:xfrm flipV="1">
            <a:off x="17956459" y="10592569"/>
            <a:ext cx="629990" cy="797183"/>
          </a:xfrm>
          <a:prstGeom prst="line">
            <a:avLst/>
          </a:prstGeom>
          <a:ln w="63500">
            <a:solidFill>
              <a:srgbClr val="000000">
                <a:alpha val="34000"/>
              </a:srgbClr>
            </a:solidFill>
            <a:miter lim="400000"/>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Workspaces</a:t>
            </a:r>
            <a:br>
              <a:rPr lang="en-US" dirty="0"/>
            </a:br>
            <a:endParaRPr lang="en-US" dirty="0"/>
          </a:p>
        </p:txBody>
      </p:sp>
    </p:spTree>
    <p:extLst>
      <p:ext uri="{BB962C8B-B14F-4D97-AF65-F5344CB8AC3E}">
        <p14:creationId xmlns:p14="http://schemas.microsoft.com/office/powerpoint/2010/main" val="2327159768"/>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Shape 118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89" name="Shape 118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0" name="Shape 119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1" name="Shape 119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2"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3" name="Shape 1193"/>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4" name="Shape 119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195" name="Shape 119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196" name="Shape 1196"/>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7" name="Shape 1197"/>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198" name="Shape 1198"/>
          <p:cNvSpPr/>
          <p:nvPr/>
        </p:nvSpPr>
        <p:spPr>
          <a:xfrm>
            <a:off x="900669" y="4271235"/>
            <a:ext cx="1135393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05" name="Group 1205"/>
          <p:cNvGrpSpPr/>
          <p:nvPr/>
        </p:nvGrpSpPr>
        <p:grpSpPr>
          <a:xfrm>
            <a:off x="1823968" y="6618227"/>
            <a:ext cx="681098" cy="2866536"/>
            <a:chOff x="0" y="0"/>
            <a:chExt cx="681096" cy="2866535"/>
          </a:xfrm>
        </p:grpSpPr>
        <p:sp>
          <p:nvSpPr>
            <p:cNvPr id="1199" name="Shape 119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0" name="Shape 120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1" name="Shape 120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2" name="Shape 120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03" name="Shape 120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04" name="Shape 120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06" name="Shape 1206"/>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7" name="Shape 120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8" name="Shape 120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09" name="Shape 1209"/>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10" name="Shape 1210"/>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211" name="Shape 121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212" name="Shape 121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9" name="Group 1219"/>
          <p:cNvGrpSpPr/>
          <p:nvPr/>
        </p:nvGrpSpPr>
        <p:grpSpPr>
          <a:xfrm>
            <a:off x="5181865" y="10374780"/>
            <a:ext cx="1270001" cy="1270001"/>
            <a:chOff x="0" y="0"/>
            <a:chExt cx="1270000" cy="1270000"/>
          </a:xfrm>
        </p:grpSpPr>
        <p:sp>
          <p:nvSpPr>
            <p:cNvPr id="1213" name="Shape 121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18" name="Group 1218"/>
            <p:cNvGrpSpPr/>
            <p:nvPr/>
          </p:nvGrpSpPr>
          <p:grpSpPr>
            <a:xfrm>
              <a:off x="116500" y="159352"/>
              <a:ext cx="1011600" cy="976696"/>
              <a:chOff x="0" y="0"/>
              <a:chExt cx="1011598" cy="976695"/>
            </a:xfrm>
          </p:grpSpPr>
          <p:sp>
            <p:nvSpPr>
              <p:cNvPr id="1214" name="Shape 121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5" name="Shape 121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6" name="Shape 121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17" name="Shape 121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220" name="Shape 1220"/>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225" name="Group 1225"/>
          <p:cNvGrpSpPr/>
          <p:nvPr/>
        </p:nvGrpSpPr>
        <p:grpSpPr>
          <a:xfrm>
            <a:off x="1985440" y="11660010"/>
            <a:ext cx="1019695" cy="1019696"/>
            <a:chOff x="0" y="0"/>
            <a:chExt cx="1019694" cy="1019694"/>
          </a:xfrm>
        </p:grpSpPr>
        <p:pic>
          <p:nvPicPr>
            <p:cNvPr id="1221"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2" name="Shape 1222"/>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3" name="Shape 1223"/>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4" name="Shape 1224"/>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230" name="Group 1230"/>
          <p:cNvGrpSpPr/>
          <p:nvPr/>
        </p:nvGrpSpPr>
        <p:grpSpPr>
          <a:xfrm>
            <a:off x="3140930" y="11660010"/>
            <a:ext cx="1019695" cy="1019696"/>
            <a:chOff x="0" y="0"/>
            <a:chExt cx="1019694" cy="1019694"/>
          </a:xfrm>
        </p:grpSpPr>
        <p:pic>
          <p:nvPicPr>
            <p:cNvPr id="1226" name="pasted-image.pdf"/>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1227" name="Shape 1227"/>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8" name="Shape 1228"/>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29" name="Shape 1229"/>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231" name="pasted-image.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83425" y="6551743"/>
            <a:ext cx="6032133" cy="3393506"/>
          </a:xfrm>
          <a:prstGeom prst="rect">
            <a:avLst/>
          </a:prstGeom>
          <a:ln w="12700">
            <a:miter lim="400000"/>
          </a:ln>
        </p:spPr>
      </p:pic>
      <p:sp>
        <p:nvSpPr>
          <p:cNvPr id="1232" name="Shape 1232"/>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33" name="Shape 1233"/>
          <p:cNvSpPr/>
          <p:nvPr/>
        </p:nvSpPr>
        <p:spPr>
          <a:xfrm>
            <a:off x="7023133" y="483206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grpSp>
        <p:nvGrpSpPr>
          <p:cNvPr id="1259" name="Group 1259"/>
          <p:cNvGrpSpPr/>
          <p:nvPr/>
        </p:nvGrpSpPr>
        <p:grpSpPr>
          <a:xfrm>
            <a:off x="4546046" y="4769116"/>
            <a:ext cx="2541639" cy="1132479"/>
            <a:chOff x="0" y="0"/>
            <a:chExt cx="2541638" cy="1132477"/>
          </a:xfrm>
        </p:grpSpPr>
        <p:grpSp>
          <p:nvGrpSpPr>
            <p:cNvPr id="1238" name="Group 1238"/>
            <p:cNvGrpSpPr/>
            <p:nvPr/>
          </p:nvGrpSpPr>
          <p:grpSpPr>
            <a:xfrm>
              <a:off x="0" y="-1"/>
              <a:ext cx="782944" cy="917733"/>
              <a:chOff x="0" y="0"/>
              <a:chExt cx="782943" cy="917731"/>
            </a:xfrm>
          </p:grpSpPr>
          <p:sp>
            <p:nvSpPr>
              <p:cNvPr id="1234" name="Shape 123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37" name="Group 1237"/>
              <p:cNvGrpSpPr/>
              <p:nvPr/>
            </p:nvGrpSpPr>
            <p:grpSpPr>
              <a:xfrm>
                <a:off x="50923" y="0"/>
                <a:ext cx="681097" cy="786682"/>
                <a:chOff x="0" y="0"/>
                <a:chExt cx="681096" cy="786681"/>
              </a:xfrm>
            </p:grpSpPr>
            <p:sp>
              <p:nvSpPr>
                <p:cNvPr id="1235" name="Shape 123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36" name="Shape 123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3" name="Group 1243"/>
            <p:cNvGrpSpPr/>
            <p:nvPr/>
          </p:nvGrpSpPr>
          <p:grpSpPr>
            <a:xfrm>
              <a:off x="458216" y="-1"/>
              <a:ext cx="782945" cy="917733"/>
              <a:chOff x="0" y="0"/>
              <a:chExt cx="782943" cy="917731"/>
            </a:xfrm>
          </p:grpSpPr>
          <p:sp>
            <p:nvSpPr>
              <p:cNvPr id="1239" name="Shape 123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2" name="Group 1242"/>
              <p:cNvGrpSpPr/>
              <p:nvPr/>
            </p:nvGrpSpPr>
            <p:grpSpPr>
              <a:xfrm>
                <a:off x="50923" y="0"/>
                <a:ext cx="681097" cy="786682"/>
                <a:chOff x="0" y="0"/>
                <a:chExt cx="681096" cy="786681"/>
              </a:xfrm>
            </p:grpSpPr>
            <p:sp>
              <p:nvSpPr>
                <p:cNvPr id="1240" name="Shape 124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1" name="Shape 124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48" name="Group 1248"/>
            <p:cNvGrpSpPr/>
            <p:nvPr/>
          </p:nvGrpSpPr>
          <p:grpSpPr>
            <a:xfrm>
              <a:off x="1758695" y="-1"/>
              <a:ext cx="782944" cy="917733"/>
              <a:chOff x="0" y="0"/>
              <a:chExt cx="782943" cy="917731"/>
            </a:xfrm>
          </p:grpSpPr>
          <p:sp>
            <p:nvSpPr>
              <p:cNvPr id="1244" name="Shape 1244"/>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47" name="Group 1247"/>
              <p:cNvGrpSpPr/>
              <p:nvPr/>
            </p:nvGrpSpPr>
            <p:grpSpPr>
              <a:xfrm>
                <a:off x="50923" y="0"/>
                <a:ext cx="681097" cy="786682"/>
                <a:chOff x="0" y="0"/>
                <a:chExt cx="681096" cy="786681"/>
              </a:xfrm>
            </p:grpSpPr>
            <p:sp>
              <p:nvSpPr>
                <p:cNvPr id="1245" name="Shape 124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46" name="Shape 1246"/>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3" name="Group 1253"/>
            <p:cNvGrpSpPr/>
            <p:nvPr/>
          </p:nvGrpSpPr>
          <p:grpSpPr>
            <a:xfrm>
              <a:off x="1306576" y="-1"/>
              <a:ext cx="782944" cy="917733"/>
              <a:chOff x="0" y="0"/>
              <a:chExt cx="782943" cy="917731"/>
            </a:xfrm>
          </p:grpSpPr>
          <p:sp>
            <p:nvSpPr>
              <p:cNvPr id="1249" name="Shape 1249"/>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2" name="Group 1252"/>
              <p:cNvGrpSpPr/>
              <p:nvPr/>
            </p:nvGrpSpPr>
            <p:grpSpPr>
              <a:xfrm>
                <a:off x="50923" y="0"/>
                <a:ext cx="681097" cy="786682"/>
                <a:chOff x="0" y="0"/>
                <a:chExt cx="681096" cy="786681"/>
              </a:xfrm>
            </p:grpSpPr>
            <p:sp>
              <p:nvSpPr>
                <p:cNvPr id="1250" name="Shape 125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1" name="Shape 1251"/>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258" name="Group 1258"/>
            <p:cNvGrpSpPr/>
            <p:nvPr/>
          </p:nvGrpSpPr>
          <p:grpSpPr>
            <a:xfrm>
              <a:off x="789432" y="0"/>
              <a:ext cx="966150" cy="1132478"/>
              <a:chOff x="0" y="0"/>
              <a:chExt cx="966148" cy="1132477"/>
            </a:xfrm>
          </p:grpSpPr>
          <p:sp>
            <p:nvSpPr>
              <p:cNvPr id="1254" name="Shape 1254"/>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57" name="Group 1257"/>
              <p:cNvGrpSpPr/>
              <p:nvPr/>
            </p:nvGrpSpPr>
            <p:grpSpPr>
              <a:xfrm>
                <a:off x="62839" y="0"/>
                <a:ext cx="840471" cy="970763"/>
                <a:chOff x="0" y="0"/>
                <a:chExt cx="840470" cy="970762"/>
              </a:xfrm>
            </p:grpSpPr>
            <p:sp>
              <p:nvSpPr>
                <p:cNvPr id="1255" name="Shape 1255"/>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56" name="Shape 1256"/>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Tree>
  </p:cSld>
  <p:clrMapOvr>
    <a:masterClrMapping/>
  </p:clrMapOvr>
  <p:transition spd="slow"/>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 name="Shape 126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4" name="Shape 1264"/>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5" name="Shape 1265"/>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7" name="Shape 1267"/>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68" name="Shape 1268"/>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69" name="Shape 126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163</a:t>
            </a:fld>
            <a:endParaRPr/>
          </a:p>
        </p:txBody>
      </p:sp>
      <p:sp>
        <p:nvSpPr>
          <p:cNvPr id="1270" name="Shape 1270"/>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75" name="Group 1275"/>
          <p:cNvGrpSpPr/>
          <p:nvPr/>
        </p:nvGrpSpPr>
        <p:grpSpPr>
          <a:xfrm>
            <a:off x="12465370" y="10280274"/>
            <a:ext cx="611222" cy="696699"/>
            <a:chOff x="0" y="0"/>
            <a:chExt cx="611221" cy="696698"/>
          </a:xfrm>
        </p:grpSpPr>
        <p:sp>
          <p:nvSpPr>
            <p:cNvPr id="1271" name="Shape 1271"/>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2" name="Shape 1272"/>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3" name="Shape 1273"/>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74" name="Shape 1274"/>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276" name="Shape 1276"/>
          <p:cNvSpPr>
            <a:spLocks noGrp="1"/>
          </p:cNvSpPr>
          <p:nvPr>
            <p:ph type="title"/>
          </p:nvPr>
        </p:nvSpPr>
        <p:spPr>
          <a:xfrm>
            <a:off x="1565396" y="875901"/>
            <a:ext cx="21746796" cy="1405845"/>
          </a:xfrm>
          <a:prstGeom prst="rect">
            <a:avLst/>
          </a:prstGeom>
        </p:spPr>
        <p:txBody>
          <a:bodyPr/>
          <a:lstStyle>
            <a:lvl1pPr defTabSz="1737360">
              <a:spcBef>
                <a:spcPts val="1700"/>
              </a:spcBef>
              <a:defRPr sz="7029" spc="-251">
                <a:latin typeface="Verdana"/>
                <a:ea typeface="Verdana"/>
                <a:cs typeface="Verdana"/>
                <a:sym typeface="Verdana"/>
              </a:defRPr>
            </a:lvl1pPr>
          </a:lstStyle>
          <a:p>
            <a:r>
              <a:t>Workspace management and VCS connection</a:t>
            </a:r>
          </a:p>
        </p:txBody>
      </p:sp>
      <p:sp>
        <p:nvSpPr>
          <p:cNvPr id="1277" name="Shape 1277"/>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278" name="Shape 1278"/>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85" name="Group 1285"/>
          <p:cNvGrpSpPr/>
          <p:nvPr/>
        </p:nvGrpSpPr>
        <p:grpSpPr>
          <a:xfrm>
            <a:off x="1724889" y="6715892"/>
            <a:ext cx="681097" cy="2866536"/>
            <a:chOff x="0" y="0"/>
            <a:chExt cx="681096" cy="2866535"/>
          </a:xfrm>
        </p:grpSpPr>
        <p:sp>
          <p:nvSpPr>
            <p:cNvPr id="1279" name="Shape 1279"/>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0" name="Shape 1280"/>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1" name="Shape 1281"/>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2" name="Shape 1282"/>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283" name="Shape 128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284" name="Shape 1284"/>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286" name="Shape 1286"/>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87" name="Shape 1287"/>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11" name="Group 1311"/>
          <p:cNvGrpSpPr/>
          <p:nvPr/>
        </p:nvGrpSpPr>
        <p:grpSpPr>
          <a:xfrm>
            <a:off x="4914457" y="11434254"/>
            <a:ext cx="2532333" cy="1390119"/>
            <a:chOff x="0" y="0"/>
            <a:chExt cx="2532331" cy="1390118"/>
          </a:xfrm>
        </p:grpSpPr>
        <p:sp>
          <p:nvSpPr>
            <p:cNvPr id="1288" name="Shape 1288"/>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298" name="Group 1298"/>
            <p:cNvGrpSpPr/>
            <p:nvPr/>
          </p:nvGrpSpPr>
          <p:grpSpPr>
            <a:xfrm>
              <a:off x="132941" y="289214"/>
              <a:ext cx="681097" cy="931808"/>
              <a:chOff x="0" y="0"/>
              <a:chExt cx="681096" cy="931806"/>
            </a:xfrm>
          </p:grpSpPr>
          <p:sp>
            <p:nvSpPr>
              <p:cNvPr id="1289" name="Shape 1289"/>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290" name="Shape 1290"/>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1" name="Shape 1291"/>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2" name="Shape 1292"/>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3" name="Shape 1293"/>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4" name="Shape 1294"/>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5" name="Shape 1295"/>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6" name="Shape 1296"/>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297" name="Shape 1297"/>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04" name="Group 1304"/>
            <p:cNvGrpSpPr/>
            <p:nvPr/>
          </p:nvGrpSpPr>
          <p:grpSpPr>
            <a:xfrm>
              <a:off x="1012350" y="477280"/>
              <a:ext cx="618625" cy="555676"/>
              <a:chOff x="0" y="0"/>
              <a:chExt cx="618624" cy="555675"/>
            </a:xfrm>
          </p:grpSpPr>
          <p:sp>
            <p:nvSpPr>
              <p:cNvPr id="1299" name="Shape 1299"/>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0" name="Shape 1300"/>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1" name="Shape 1301"/>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2" name="Shape 1302"/>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3" name="Shape 1303"/>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310" name="Group 1310"/>
            <p:cNvGrpSpPr/>
            <p:nvPr/>
          </p:nvGrpSpPr>
          <p:grpSpPr>
            <a:xfrm>
              <a:off x="1829287" y="478872"/>
              <a:ext cx="611222" cy="552493"/>
              <a:chOff x="0" y="0"/>
              <a:chExt cx="611221" cy="552491"/>
            </a:xfrm>
          </p:grpSpPr>
          <p:sp>
            <p:nvSpPr>
              <p:cNvPr id="1305" name="Shape 1305"/>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306" name="Shape 1306"/>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7" name="Shape 1307"/>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8" name="Shape 1308"/>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09" name="Shape 1309"/>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12" name="Shape 131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3" name="Shape 131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14" name="Shape 1314"/>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315" name="pasted-image.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316" name="Shape 131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17" name="Shape 1317"/>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318" name="Shape 1318"/>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319" name="Shape 131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330" name="Group 1330"/>
          <p:cNvGrpSpPr/>
          <p:nvPr/>
        </p:nvGrpSpPr>
        <p:grpSpPr>
          <a:xfrm>
            <a:off x="3966469" y="4820533"/>
            <a:ext cx="4428309" cy="786683"/>
            <a:chOff x="0" y="0"/>
            <a:chExt cx="4428307" cy="786682"/>
          </a:xfrm>
        </p:grpSpPr>
        <p:sp>
          <p:nvSpPr>
            <p:cNvPr id="1320" name="Shape 132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1" name="Shape 132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2" name="Shape 132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3" name="Shape 132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4" name="Shape 13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5" name="Shape 132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6" name="Shape 132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7" name="Shape 132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28" name="Shape 132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29" name="Shape 132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31" name="Shape 1331"/>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332" name="Shape 1332"/>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9" name="Group 1339"/>
          <p:cNvGrpSpPr/>
          <p:nvPr/>
        </p:nvGrpSpPr>
        <p:grpSpPr>
          <a:xfrm>
            <a:off x="5545623" y="10513815"/>
            <a:ext cx="1270001" cy="1270001"/>
            <a:chOff x="0" y="0"/>
            <a:chExt cx="1270000" cy="1270000"/>
          </a:xfrm>
        </p:grpSpPr>
        <p:sp>
          <p:nvSpPr>
            <p:cNvPr id="1333" name="Shape 1333"/>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38" name="Group 1338"/>
            <p:cNvGrpSpPr/>
            <p:nvPr/>
          </p:nvGrpSpPr>
          <p:grpSpPr>
            <a:xfrm>
              <a:off x="116500" y="159352"/>
              <a:ext cx="1011600" cy="976696"/>
              <a:chOff x="0" y="0"/>
              <a:chExt cx="1011598" cy="976695"/>
            </a:xfrm>
          </p:grpSpPr>
          <p:sp>
            <p:nvSpPr>
              <p:cNvPr id="1334" name="Shape 1334"/>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5" name="Shape 1335"/>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6" name="Shape 1336"/>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37" name="Shape 1337"/>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340" name="Shape 1340"/>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341" name="Shape 1341"/>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342" name="screencapture-atlas-hashicorp-beta-hashicorp-bank-1505519242000.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048505" y="4354236"/>
            <a:ext cx="18549586" cy="7351440"/>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86CAE-25F7-CF49-B9B7-D49403C388B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35D46E20-C559-514E-A149-C11B2808E964}"/>
              </a:ext>
            </a:extLst>
          </p:cNvPr>
          <p:cNvSpPr>
            <a:spLocks noGrp="1"/>
          </p:cNvSpPr>
          <p:nvPr>
            <p:ph type="title"/>
          </p:nvPr>
        </p:nvSpPr>
        <p:spPr/>
        <p:txBody>
          <a:bodyPr/>
          <a:lstStyle/>
          <a:p>
            <a:r>
              <a:rPr lang="en-US" dirty="0"/>
              <a:t>Workspace – VC Connection </a:t>
            </a:r>
          </a:p>
        </p:txBody>
      </p:sp>
      <p:sp>
        <p:nvSpPr>
          <p:cNvPr id="6" name="Text Placeholder 5">
            <a:extLst>
              <a:ext uri="{FF2B5EF4-FFF2-40B4-BE49-F238E27FC236}">
                <a16:creationId xmlns:a16="http://schemas.microsoft.com/office/drawing/2014/main" id="{F303604A-3985-8B44-871A-BFC9DE01258F}"/>
              </a:ext>
            </a:extLst>
          </p:cNvPr>
          <p:cNvSpPr>
            <a:spLocks noGrp="1"/>
          </p:cNvSpPr>
          <p:nvPr>
            <p:ph type="body" sz="quarter" idx="10"/>
          </p:nvPr>
        </p:nvSpPr>
        <p:spPr/>
        <p:txBody>
          <a:bodyPr/>
          <a:lstStyle/>
          <a:p>
            <a:r>
              <a:rPr lang="en-US" dirty="0"/>
              <a:t>https://</a:t>
            </a:r>
            <a:r>
              <a:rPr lang="en-US" dirty="0" err="1"/>
              <a:t>www.terraform.io</a:t>
            </a:r>
            <a:r>
              <a:rPr lang="en-US" dirty="0"/>
              <a:t>/docs/enterprise/</a:t>
            </a:r>
            <a:r>
              <a:rPr lang="en-US" dirty="0" err="1"/>
              <a:t>vcs</a:t>
            </a:r>
            <a:endParaRPr lang="en-US" dirty="0"/>
          </a:p>
        </p:txBody>
      </p:sp>
      <p:pic>
        <p:nvPicPr>
          <p:cNvPr id="7" name="Picture 6">
            <a:extLst>
              <a:ext uri="{FF2B5EF4-FFF2-40B4-BE49-F238E27FC236}">
                <a16:creationId xmlns:a16="http://schemas.microsoft.com/office/drawing/2014/main" id="{A94DD398-54BA-7347-A192-28CAA5E464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05914" y="2875511"/>
            <a:ext cx="17638706" cy="9715500"/>
          </a:xfrm>
          <a:prstGeom prst="rect">
            <a:avLst/>
          </a:prstGeom>
        </p:spPr>
      </p:pic>
    </p:spTree>
    <p:extLst>
      <p:ext uri="{BB962C8B-B14F-4D97-AF65-F5344CB8AC3E}">
        <p14:creationId xmlns:p14="http://schemas.microsoft.com/office/powerpoint/2010/main" val="321345931"/>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stretch>
            <a:fillRect/>
          </a:stretch>
        </p:blipFill>
        <p:spPr>
          <a:xfrm>
            <a:off x="3079667" y="3180311"/>
            <a:ext cx="18491200" cy="9410700"/>
          </a:xfrm>
          <a:prstGeom prst="rect">
            <a:avLst/>
          </a:prstGeom>
        </p:spPr>
      </p:pic>
    </p:spTree>
    <p:extLst>
      <p:ext uri="{BB962C8B-B14F-4D97-AF65-F5344CB8AC3E}">
        <p14:creationId xmlns:p14="http://schemas.microsoft.com/office/powerpoint/2010/main" val="2165052631"/>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29CA2-4640-B146-9CA2-7520F645BFC9}"/>
              </a:ext>
            </a:extLst>
          </p:cNvPr>
          <p:cNvSpPr>
            <a:spLocks noGrp="1"/>
          </p:cNvSpPr>
          <p:nvPr>
            <p:ph type="title"/>
          </p:nvPr>
        </p:nvSpPr>
        <p:spPr/>
        <p:txBody>
          <a:bodyPr/>
          <a:lstStyle/>
          <a:p>
            <a:r>
              <a:rPr lang="en-US" dirty="0"/>
              <a:t>Workspace – Variables </a:t>
            </a:r>
          </a:p>
        </p:txBody>
      </p:sp>
      <p:sp>
        <p:nvSpPr>
          <p:cNvPr id="4" name="Text Placeholder 3">
            <a:extLst>
              <a:ext uri="{FF2B5EF4-FFF2-40B4-BE49-F238E27FC236}">
                <a16:creationId xmlns:a16="http://schemas.microsoft.com/office/drawing/2014/main" id="{9A213F5B-8034-D04D-B2FE-1F393A843E14}"/>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A0600927-320C-DD4C-8011-E6CA139C9852}"/>
              </a:ext>
            </a:extLst>
          </p:cNvPr>
          <p:cNvPicPr>
            <a:picLocks noChangeAspect="1"/>
          </p:cNvPicPr>
          <p:nvPr/>
        </p:nvPicPr>
        <p:blipFill>
          <a:blip r:embed="rId3">
            <a:alphaModFix amt="20000"/>
          </a:blip>
          <a:stretch>
            <a:fillRect/>
          </a:stretch>
        </p:blipFill>
        <p:spPr>
          <a:xfrm>
            <a:off x="3079667" y="3180311"/>
            <a:ext cx="18491200" cy="9410700"/>
          </a:xfrm>
          <a:prstGeom prst="rect">
            <a:avLst/>
          </a:prstGeom>
        </p:spPr>
      </p:pic>
      <p:pic>
        <p:nvPicPr>
          <p:cNvPr id="2" name="Picture 1">
            <a:extLst>
              <a:ext uri="{FF2B5EF4-FFF2-40B4-BE49-F238E27FC236}">
                <a16:creationId xmlns:a16="http://schemas.microsoft.com/office/drawing/2014/main" id="{CC805F8A-3BE5-5B4D-B91A-21FCD403951B}"/>
              </a:ext>
            </a:extLst>
          </p:cNvPr>
          <p:cNvPicPr>
            <a:picLocks noChangeAspect="1"/>
          </p:cNvPicPr>
          <p:nvPr/>
        </p:nvPicPr>
        <p:blipFill>
          <a:blip r:embed="rId4"/>
          <a:stretch>
            <a:fillRect/>
          </a:stretch>
        </p:blipFill>
        <p:spPr>
          <a:xfrm>
            <a:off x="1451869" y="5304171"/>
            <a:ext cx="22662111" cy="20110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1817EDDF-2B6D-ED4E-9521-5A8B36B22984}"/>
              </a:ext>
            </a:extLst>
          </p:cNvPr>
          <p:cNvPicPr>
            <a:picLocks noChangeAspect="1"/>
          </p:cNvPicPr>
          <p:nvPr/>
        </p:nvPicPr>
        <p:blipFill>
          <a:blip r:embed="rId5"/>
          <a:stretch>
            <a:fillRect/>
          </a:stretch>
        </p:blipFill>
        <p:spPr>
          <a:xfrm>
            <a:off x="1451868" y="8135469"/>
            <a:ext cx="22662111" cy="8605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55707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5" name="Picture 4">
            <a:extLst>
              <a:ext uri="{FF2B5EF4-FFF2-40B4-BE49-F238E27FC236}">
                <a16:creationId xmlns:a16="http://schemas.microsoft.com/office/drawing/2014/main" id="{24CD3522-D6C9-724D-9633-58AE1F1243D5}"/>
              </a:ext>
            </a:extLst>
          </p:cNvPr>
          <p:cNvPicPr>
            <a:picLocks noChangeAspect="1"/>
          </p:cNvPicPr>
          <p:nvPr/>
        </p:nvPicPr>
        <p:blipFill>
          <a:blip r:embed="rId2"/>
          <a:stretch>
            <a:fillRect/>
          </a:stretch>
        </p:blipFill>
        <p:spPr>
          <a:xfrm>
            <a:off x="2999921" y="3349719"/>
            <a:ext cx="17672049" cy="7888282"/>
          </a:xfrm>
          <a:prstGeom prst="rect">
            <a:avLst/>
          </a:prstGeom>
        </p:spPr>
      </p:pic>
    </p:spTree>
    <p:extLst>
      <p:ext uri="{BB962C8B-B14F-4D97-AF65-F5344CB8AC3E}">
        <p14:creationId xmlns:p14="http://schemas.microsoft.com/office/powerpoint/2010/main" val="739415277"/>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CE0E6-B2A5-1B42-9654-D219106603B8}"/>
              </a:ext>
            </a:extLst>
          </p:cNvPr>
          <p:cNvSpPr>
            <a:spLocks noGrp="1"/>
          </p:cNvSpPr>
          <p:nvPr>
            <p:ph type="title"/>
          </p:nvPr>
        </p:nvSpPr>
        <p:spPr/>
        <p:txBody>
          <a:bodyPr/>
          <a:lstStyle/>
          <a:p>
            <a:r>
              <a:rPr lang="en-US" dirty="0"/>
              <a:t>Workspace – Settings</a:t>
            </a:r>
          </a:p>
        </p:txBody>
      </p:sp>
      <p:sp>
        <p:nvSpPr>
          <p:cNvPr id="4" name="Text Placeholder 3">
            <a:extLst>
              <a:ext uri="{FF2B5EF4-FFF2-40B4-BE49-F238E27FC236}">
                <a16:creationId xmlns:a16="http://schemas.microsoft.com/office/drawing/2014/main" id="{FFDB4B68-3908-2B47-89F3-A716DDB550EF}"/>
              </a:ext>
            </a:extLst>
          </p:cNvPr>
          <p:cNvSpPr>
            <a:spLocks noGrp="1"/>
          </p:cNvSpPr>
          <p:nvPr>
            <p:ph type="body" sz="quarter" idx="10"/>
          </p:nvPr>
        </p:nvSpPr>
        <p:spPr/>
        <p:txBody>
          <a:bodyPr/>
          <a:lstStyle/>
          <a:p>
            <a:r>
              <a:rPr lang="en-US" dirty="0"/>
              <a:t>https://</a:t>
            </a:r>
            <a:r>
              <a:rPr lang="en-US" dirty="0" err="1"/>
              <a:t>www.terraform.io</a:t>
            </a:r>
            <a:r>
              <a:rPr lang="en-US" dirty="0"/>
              <a:t>/docs/enterprise/workspaces/</a:t>
            </a:r>
            <a:r>
              <a:rPr lang="en-US" dirty="0" err="1"/>
              <a:t>variables.html</a:t>
            </a:r>
            <a:endParaRPr lang="en-US" dirty="0"/>
          </a:p>
        </p:txBody>
      </p:sp>
      <p:pic>
        <p:nvPicPr>
          <p:cNvPr id="7" name="Picture 6">
            <a:extLst>
              <a:ext uri="{FF2B5EF4-FFF2-40B4-BE49-F238E27FC236}">
                <a16:creationId xmlns:a16="http://schemas.microsoft.com/office/drawing/2014/main" id="{1168ABF7-FF4A-8E41-AB53-CF5FF050D46C}"/>
              </a:ext>
            </a:extLst>
          </p:cNvPr>
          <p:cNvPicPr>
            <a:picLocks noChangeAspect="1"/>
          </p:cNvPicPr>
          <p:nvPr/>
        </p:nvPicPr>
        <p:blipFill>
          <a:blip r:embed="rId3"/>
          <a:stretch>
            <a:fillRect/>
          </a:stretch>
        </p:blipFill>
        <p:spPr>
          <a:xfrm>
            <a:off x="1827893" y="3715764"/>
            <a:ext cx="19693164" cy="7469072"/>
          </a:xfrm>
          <a:prstGeom prst="rect">
            <a:avLst/>
          </a:prstGeom>
        </p:spPr>
      </p:pic>
    </p:spTree>
    <p:extLst>
      <p:ext uri="{BB962C8B-B14F-4D97-AF65-F5344CB8AC3E}">
        <p14:creationId xmlns:p14="http://schemas.microsoft.com/office/powerpoint/2010/main" val="1455806732"/>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57180-0A1A-DD4A-B483-1D8A16B807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F8D9305-FA79-694A-BD54-096EC3B44223}"/>
              </a:ext>
            </a:extLst>
          </p:cNvPr>
          <p:cNvSpPr>
            <a:spLocks noGrp="1"/>
          </p:cNvSpPr>
          <p:nvPr>
            <p:ph type="title"/>
          </p:nvPr>
        </p:nvSpPr>
        <p:spPr/>
        <p:txBody>
          <a:bodyPr/>
          <a:lstStyle/>
          <a:p>
            <a:r>
              <a:rPr lang="en-US" dirty="0"/>
              <a:t>Remote State</a:t>
            </a:r>
          </a:p>
        </p:txBody>
      </p:sp>
    </p:spTree>
    <p:extLst>
      <p:ext uri="{BB962C8B-B14F-4D97-AF65-F5344CB8AC3E}">
        <p14:creationId xmlns:p14="http://schemas.microsoft.com/office/powerpoint/2010/main" val="6704461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 name="Rectangle"/>
          <p:cNvSpPr/>
          <p:nvPr/>
        </p:nvSpPr>
        <p:spPr>
          <a:xfrm>
            <a:off x="6792841" y="55882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8"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69"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0"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1971"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1972"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1973"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974"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1975"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1976"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
        <p:nvSpPr>
          <p:cNvPr id="1977"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8"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979"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1984" name="Group"/>
          <p:cNvGrpSpPr/>
          <p:nvPr/>
        </p:nvGrpSpPr>
        <p:grpSpPr>
          <a:xfrm>
            <a:off x="1732727" y="4408373"/>
            <a:ext cx="614396" cy="710738"/>
            <a:chOff x="0" y="0"/>
            <a:chExt cx="614395" cy="710736"/>
          </a:xfrm>
        </p:grpSpPr>
        <p:sp>
          <p:nvSpPr>
            <p:cNvPr id="1980"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1"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982"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983"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985" name="Connect any application and any infrastructure"/>
          <p:cNvSpPr txBox="1">
            <a:spLocks noGrp="1"/>
          </p:cNvSpPr>
          <p:nvPr>
            <p:ph type="title"/>
          </p:nvPr>
        </p:nvSpPr>
        <p:spPr>
          <a:xfrm>
            <a:off x="1565395" y="875900"/>
            <a:ext cx="21746798" cy="2207524"/>
          </a:xfrm>
          <a:prstGeom prst="rect">
            <a:avLst/>
          </a:prstGeom>
        </p:spPr>
        <p:txBody>
          <a:bodyPr/>
          <a:lstStyle>
            <a:lvl1pPr>
              <a:defRPr spc="-299"/>
            </a:lvl1pPr>
          </a:lstStyle>
          <a:p>
            <a:r>
              <a:t>Connect any application and any infrastructure</a:t>
            </a:r>
          </a:p>
        </p:txBody>
      </p:sp>
      <p:sp>
        <p:nvSpPr>
          <p:cNvPr id="1986"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1987" name="Rectangle"/>
          <p:cNvSpPr/>
          <p:nvPr/>
        </p:nvSpPr>
        <p:spPr>
          <a:xfrm>
            <a:off x="6736343" y="55755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012" name="Group"/>
          <p:cNvGrpSpPr/>
          <p:nvPr/>
        </p:nvGrpSpPr>
        <p:grpSpPr>
          <a:xfrm>
            <a:off x="10255084" y="5092876"/>
            <a:ext cx="5031635" cy="6993757"/>
            <a:chOff x="0" y="0"/>
            <a:chExt cx="5031634" cy="6993755"/>
          </a:xfrm>
        </p:grpSpPr>
        <p:grpSp>
          <p:nvGrpSpPr>
            <p:cNvPr id="1992" name="Group"/>
            <p:cNvGrpSpPr/>
            <p:nvPr/>
          </p:nvGrpSpPr>
          <p:grpSpPr>
            <a:xfrm>
              <a:off x="2210284" y="5187396"/>
              <a:ext cx="611226" cy="696703"/>
              <a:chOff x="-1" y="0"/>
              <a:chExt cx="611224" cy="696702"/>
            </a:xfrm>
          </p:grpSpPr>
          <p:sp>
            <p:nvSpPr>
              <p:cNvPr id="1988" name="Shape"/>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89" name="Shape"/>
              <p:cNvSpPr/>
              <p:nvPr/>
            </p:nvSpPr>
            <p:spPr>
              <a:xfrm>
                <a:off x="420592" y="123302"/>
                <a:ext cx="190632" cy="329063"/>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0" name="Shape"/>
              <p:cNvSpPr/>
              <p:nvPr/>
            </p:nvSpPr>
            <p:spPr>
              <a:xfrm>
                <a:off x="-2" y="-1"/>
                <a:ext cx="189876" cy="330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991" name="Shape"/>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993" name="Shape"/>
            <p:cNvSpPr/>
            <p:nvPr/>
          </p:nvSpPr>
          <p:spPr>
            <a:xfrm>
              <a:off x="0" y="2024502"/>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4" name="Shape"/>
            <p:cNvSpPr/>
            <p:nvPr/>
          </p:nvSpPr>
          <p:spPr>
            <a:xfrm>
              <a:off x="0" y="4077793"/>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06" name="Group"/>
            <p:cNvGrpSpPr/>
            <p:nvPr/>
          </p:nvGrpSpPr>
          <p:grpSpPr>
            <a:xfrm>
              <a:off x="2182533" y="3040755"/>
              <a:ext cx="666729" cy="667522"/>
              <a:chOff x="0" y="0"/>
              <a:chExt cx="666727" cy="667521"/>
            </a:xfrm>
          </p:grpSpPr>
          <p:sp>
            <p:nvSpPr>
              <p:cNvPr id="1995" name="Triangle"/>
              <p:cNvSpPr/>
              <p:nvPr/>
            </p:nvSpPr>
            <p:spPr>
              <a:xfrm>
                <a:off x="-1" y="0"/>
                <a:ext cx="666729" cy="6675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6" name="Square"/>
              <p:cNvSpPr/>
              <p:nvPr/>
            </p:nvSpPr>
            <p:spPr>
              <a:xfrm>
                <a:off x="255697" y="13302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7" name="Square"/>
              <p:cNvSpPr/>
              <p:nvPr/>
            </p:nvSpPr>
            <p:spPr>
              <a:xfrm>
                <a:off x="313846" y="133025"/>
                <a:ext cx="38237"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8" name="Square"/>
              <p:cNvSpPr/>
              <p:nvPr/>
            </p:nvSpPr>
            <p:spPr>
              <a:xfrm>
                <a:off x="371199" y="133025"/>
                <a:ext cx="39031"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999" name="Square"/>
              <p:cNvSpPr/>
              <p:nvPr/>
            </p:nvSpPr>
            <p:spPr>
              <a:xfrm>
                <a:off x="255697" y="191175"/>
                <a:ext cx="39032"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0" name="Square"/>
              <p:cNvSpPr/>
              <p:nvPr/>
            </p:nvSpPr>
            <p:spPr>
              <a:xfrm>
                <a:off x="313846" y="191175"/>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1" name="Square"/>
              <p:cNvSpPr/>
              <p:nvPr/>
            </p:nvSpPr>
            <p:spPr>
              <a:xfrm>
                <a:off x="371199" y="191175"/>
                <a:ext cx="39031"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2" name="Square"/>
              <p:cNvSpPr/>
              <p:nvPr/>
            </p:nvSpPr>
            <p:spPr>
              <a:xfrm>
                <a:off x="255697" y="250120"/>
                <a:ext cx="39032"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3" name="Square"/>
              <p:cNvSpPr/>
              <p:nvPr/>
            </p:nvSpPr>
            <p:spPr>
              <a:xfrm>
                <a:off x="313846" y="250120"/>
                <a:ext cx="38237"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4" name="Square"/>
              <p:cNvSpPr/>
              <p:nvPr/>
            </p:nvSpPr>
            <p:spPr>
              <a:xfrm>
                <a:off x="313846" y="307473"/>
                <a:ext cx="38237" cy="39031"/>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5" name="Square"/>
              <p:cNvSpPr/>
              <p:nvPr/>
            </p:nvSpPr>
            <p:spPr>
              <a:xfrm>
                <a:off x="371996" y="250120"/>
                <a:ext cx="39031" cy="38237"/>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007" name="Shape"/>
            <p:cNvSpPr/>
            <p:nvPr/>
          </p:nvSpPr>
          <p:spPr>
            <a:xfrm>
              <a:off x="0" y="-1"/>
              <a:ext cx="5031635" cy="2915963"/>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nvGrpSpPr>
            <p:cNvPr id="2011" name="Group"/>
            <p:cNvGrpSpPr/>
            <p:nvPr/>
          </p:nvGrpSpPr>
          <p:grpSpPr>
            <a:xfrm>
              <a:off x="2186885" y="936722"/>
              <a:ext cx="658025" cy="754105"/>
              <a:chOff x="0" y="0"/>
              <a:chExt cx="658023" cy="754104"/>
            </a:xfrm>
          </p:grpSpPr>
          <p:sp>
            <p:nvSpPr>
              <p:cNvPr id="2008" name="Shape"/>
              <p:cNvSpPr/>
              <p:nvPr/>
            </p:nvSpPr>
            <p:spPr>
              <a:xfrm>
                <a:off x="328607" y="188121"/>
                <a:ext cx="329416" cy="565983"/>
              </a:xfrm>
              <a:custGeom>
                <a:avLst/>
                <a:gdLst/>
                <a:ahLst/>
                <a:cxnLst>
                  <a:cxn ang="0">
                    <a:pos x="wd2" y="hd2"/>
                  </a:cxn>
                  <a:cxn ang="5400000">
                    <a:pos x="wd2" y="hd2"/>
                  </a:cxn>
                  <a:cxn ang="10800000">
                    <a:pos x="wd2" y="hd2"/>
                  </a:cxn>
                  <a:cxn ang="16200000">
                    <a:pos x="wd2" y="hd2"/>
                  </a:cxn>
                </a:cxnLst>
                <a:rect l="0" t="0" r="r" b="b"/>
                <a:pathLst>
                  <a:path w="21600" h="21600"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09" name="Shape"/>
              <p:cNvSpPr/>
              <p:nvPr/>
            </p:nvSpPr>
            <p:spPr>
              <a:xfrm>
                <a:off x="0" y="-1"/>
                <a:ext cx="658024" cy="351217"/>
              </a:xfrm>
              <a:custGeom>
                <a:avLst/>
                <a:gdLst/>
                <a:ahLst/>
                <a:cxnLst>
                  <a:cxn ang="0">
                    <a:pos x="wd2" y="hd2"/>
                  </a:cxn>
                  <a:cxn ang="5400000">
                    <a:pos x="wd2" y="hd2"/>
                  </a:cxn>
                  <a:cxn ang="10800000">
                    <a:pos x="wd2" y="hd2"/>
                  </a:cxn>
                  <a:cxn ang="16200000">
                    <a:pos x="wd2" y="hd2"/>
                  </a:cxn>
                </a:cxnLst>
                <a:rect l="0" t="0" r="r" b="b"/>
                <a:pathLst>
                  <a:path w="21600" h="21600"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10" name="Shape"/>
              <p:cNvSpPr/>
              <p:nvPr/>
            </p:nvSpPr>
            <p:spPr>
              <a:xfrm>
                <a:off x="-1" y="188120"/>
                <a:ext cx="328609" cy="565983"/>
              </a:xfrm>
              <a:custGeom>
                <a:avLst/>
                <a:gdLst/>
                <a:ahLst/>
                <a:cxnLst>
                  <a:cxn ang="0">
                    <a:pos x="wd2" y="hd2"/>
                  </a:cxn>
                  <a:cxn ang="5400000">
                    <a:pos x="wd2" y="hd2"/>
                  </a:cxn>
                  <a:cxn ang="10800000">
                    <a:pos x="wd2" y="hd2"/>
                  </a:cxn>
                  <a:cxn ang="16200000">
                    <a:pos x="wd2" y="hd2"/>
                  </a:cxn>
                </a:cxnLst>
                <a:rect l="0" t="0" r="r" b="b"/>
                <a:pathLst>
                  <a:path w="21600" h="21600"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2" name="Group"/>
          <p:cNvGrpSpPr/>
          <p:nvPr/>
        </p:nvGrpSpPr>
        <p:grpSpPr>
          <a:xfrm>
            <a:off x="14448471" y="5338486"/>
            <a:ext cx="5603278" cy="6464925"/>
            <a:chOff x="0" y="0"/>
            <a:chExt cx="5603276" cy="6464923"/>
          </a:xfrm>
        </p:grpSpPr>
        <p:grpSp>
          <p:nvGrpSpPr>
            <p:cNvPr id="2015" name="Group"/>
            <p:cNvGrpSpPr/>
            <p:nvPr/>
          </p:nvGrpSpPr>
          <p:grpSpPr>
            <a:xfrm>
              <a:off x="3047308" y="190011"/>
              <a:ext cx="2555969" cy="6274913"/>
              <a:chOff x="0" y="0"/>
              <a:chExt cx="2555967" cy="6274911"/>
            </a:xfrm>
          </p:grpSpPr>
          <p:sp>
            <p:nvSpPr>
              <p:cNvPr id="2013" name="Rectangle"/>
              <p:cNvSpPr/>
              <p:nvPr/>
            </p:nvSpPr>
            <p:spPr>
              <a:xfrm>
                <a:off x="0" y="-1"/>
                <a:ext cx="2555968" cy="6274913"/>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4" name="Rectangle"/>
              <p:cNvSpPr/>
              <p:nvPr/>
            </p:nvSpPr>
            <p:spPr>
              <a:xfrm>
                <a:off x="69157" y="49135"/>
                <a:ext cx="2417655" cy="76202"/>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2021" name="Group"/>
            <p:cNvGrpSpPr/>
            <p:nvPr/>
          </p:nvGrpSpPr>
          <p:grpSpPr>
            <a:xfrm>
              <a:off x="-1" y="-1"/>
              <a:ext cx="200016" cy="5309076"/>
              <a:chOff x="0" y="0"/>
              <a:chExt cx="200014" cy="5309074"/>
            </a:xfrm>
          </p:grpSpPr>
          <p:sp>
            <p:nvSpPr>
              <p:cNvPr id="2016" name="Line"/>
              <p:cNvSpPr/>
              <p:nvPr/>
            </p:nvSpPr>
            <p:spPr>
              <a:xfrm flipV="1">
                <a:off x="101665" y="72607"/>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17" name="Circle"/>
              <p:cNvSpPr/>
              <p:nvPr/>
            </p:nvSpPr>
            <p:spPr>
              <a:xfrm>
                <a:off x="9512" y="51185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8" name="Circle"/>
              <p:cNvSpPr/>
              <p:nvPr/>
            </p:nvSpPr>
            <p:spPr>
              <a:xfrm>
                <a:off x="9512" y="3152774"/>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20" name="Circle"/>
              <p:cNvSpPr/>
              <p:nvPr/>
            </p:nvSpPr>
            <p:spPr>
              <a:xfrm>
                <a:off x="0" y="0"/>
                <a:ext cx="190502"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2025" name="Group"/>
          <p:cNvGrpSpPr/>
          <p:nvPr/>
        </p:nvGrpSpPr>
        <p:grpSpPr>
          <a:xfrm>
            <a:off x="17541862" y="5757432"/>
            <a:ext cx="2540002" cy="5593902"/>
            <a:chOff x="0" y="-1"/>
            <a:chExt cx="2540000" cy="5593900"/>
          </a:xfrm>
        </p:grpSpPr>
        <p:sp>
          <p:nvSpPr>
            <p:cNvPr id="2023" name="Knowledge of    real-time configuration"/>
            <p:cNvSpPr txBox="1"/>
            <p:nvPr/>
          </p:nvSpPr>
          <p:spPr>
            <a:xfrm>
              <a:off x="0" y="4317127"/>
              <a:ext cx="2540001" cy="12767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Knowledge of    real-time configuration</a:t>
              </a:r>
            </a:p>
          </p:txBody>
        </p:sp>
        <p:sp>
          <p:nvSpPr>
            <p:cNvPr id="2024" name="Service discovery in a dynamic environment"/>
            <p:cNvSpPr txBox="1"/>
            <p:nvPr/>
          </p:nvSpPr>
          <p:spPr>
            <a:xfrm>
              <a:off x="60233" y="-2"/>
              <a:ext cx="2317936" cy="16399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35466" tIns="135466" rIns="135466" bIns="135466" numCol="1" anchor="ctr">
              <a:spAutoFit/>
            </a:bodyPr>
            <a:lstStyle>
              <a:lvl1pPr marL="254000" indent="-254000">
                <a:lnSpc>
                  <a:spcPct val="130000"/>
                </a:lnSpc>
                <a:spcBef>
                  <a:spcPts val="0"/>
                </a:spcBef>
                <a:buSzPct val="100000"/>
                <a:buChar char="•"/>
                <a:defRPr sz="1800" b="0">
                  <a:solidFill>
                    <a:srgbClr val="44546A"/>
                  </a:solidFill>
                  <a:latin typeface="Verdana"/>
                  <a:ea typeface="Verdana"/>
                  <a:cs typeface="Verdana"/>
                  <a:sym typeface="Verdana"/>
                </a:defRPr>
              </a:lvl1pPr>
            </a:lstStyle>
            <a:p>
              <a:r>
                <a:t>Service discovery in a dynamic environment</a:t>
              </a:r>
            </a:p>
          </p:txBody>
        </p:sp>
      </p:grpSp>
      <p:grpSp>
        <p:nvGrpSpPr>
          <p:cNvPr id="2035" name="Group"/>
          <p:cNvGrpSpPr/>
          <p:nvPr/>
        </p:nvGrpSpPr>
        <p:grpSpPr>
          <a:xfrm>
            <a:off x="14772746" y="4769449"/>
            <a:ext cx="614397" cy="596048"/>
            <a:chOff x="0" y="0"/>
            <a:chExt cx="614395" cy="596046"/>
          </a:xfrm>
        </p:grpSpPr>
        <p:sp>
          <p:nvSpPr>
            <p:cNvPr id="2026" name="Shape"/>
            <p:cNvSpPr/>
            <p:nvPr/>
          </p:nvSpPr>
          <p:spPr>
            <a:xfrm>
              <a:off x="231957" y="232692"/>
              <a:ext cx="127613" cy="128460"/>
            </a:xfrm>
            <a:custGeom>
              <a:avLst/>
              <a:gdLst/>
              <a:ahLst/>
              <a:cxnLst>
                <a:cxn ang="0">
                  <a:pos x="wd2" y="hd2"/>
                </a:cxn>
                <a:cxn ang="5400000">
                  <a:pos x="wd2" y="hd2"/>
                </a:cxn>
                <a:cxn ang="10800000">
                  <a:pos x="wd2" y="hd2"/>
                </a:cxn>
                <a:cxn ang="16200000">
                  <a:pos x="wd2" y="hd2"/>
                </a:cxn>
              </a:cxnLst>
              <a:rect l="0" t="0" r="r" b="b"/>
              <a:pathLst>
                <a:path w="21457" h="21600"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7" name="Circle"/>
            <p:cNvSpPr/>
            <p:nvPr/>
          </p:nvSpPr>
          <p:spPr>
            <a:xfrm>
              <a:off x="391245" y="267192"/>
              <a:ext cx="59457" cy="59457"/>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8" name="Shape"/>
            <p:cNvSpPr/>
            <p:nvPr/>
          </p:nvSpPr>
          <p:spPr>
            <a:xfrm>
              <a:off x="470893" y="317682"/>
              <a:ext cx="59101" cy="59090"/>
            </a:xfrm>
            <a:custGeom>
              <a:avLst/>
              <a:gdLst/>
              <a:ahLst/>
              <a:cxnLst>
                <a:cxn ang="0">
                  <a:pos x="wd2" y="hd2"/>
                </a:cxn>
                <a:cxn ang="5400000">
                  <a:pos x="wd2" y="hd2"/>
                </a:cxn>
                <a:cxn ang="10800000">
                  <a:pos x="wd2" y="hd2"/>
                </a:cxn>
                <a:cxn ang="16200000">
                  <a:pos x="wd2" y="hd2"/>
                </a:cxn>
              </a:cxnLst>
              <a:rect l="0" t="0" r="r" b="b"/>
              <a:pathLst>
                <a:path w="19761" h="19758"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29" name="Shape"/>
            <p:cNvSpPr/>
            <p:nvPr/>
          </p:nvSpPr>
          <p:spPr>
            <a:xfrm>
              <a:off x="471702" y="219906"/>
              <a:ext cx="59528" cy="59198"/>
            </a:xfrm>
            <a:custGeom>
              <a:avLst/>
              <a:gdLst/>
              <a:ahLst/>
              <a:cxnLst>
                <a:cxn ang="0">
                  <a:pos x="wd2" y="hd2"/>
                </a:cxn>
                <a:cxn ang="5400000">
                  <a:pos x="wd2" y="hd2"/>
                </a:cxn>
                <a:cxn ang="10800000">
                  <a:pos x="wd2" y="hd2"/>
                </a:cxn>
                <a:cxn ang="16200000">
                  <a:pos x="wd2" y="hd2"/>
                </a:cxn>
              </a:cxnLst>
              <a:rect l="0" t="0" r="r" b="b"/>
              <a:pathLst>
                <a:path w="20367" h="19572"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0" name="Shape"/>
            <p:cNvSpPr/>
            <p:nvPr/>
          </p:nvSpPr>
          <p:spPr>
            <a:xfrm>
              <a:off x="554231" y="316390"/>
              <a:ext cx="60075" cy="59520"/>
            </a:xfrm>
            <a:custGeom>
              <a:avLst/>
              <a:gdLst/>
              <a:ahLst/>
              <a:cxnLst>
                <a:cxn ang="0">
                  <a:pos x="wd2" y="hd2"/>
                </a:cxn>
                <a:cxn ang="5400000">
                  <a:pos x="wd2" y="hd2"/>
                </a:cxn>
                <a:cxn ang="10800000">
                  <a:pos x="wd2" y="hd2"/>
                </a:cxn>
                <a:cxn ang="16200000">
                  <a:pos x="wd2" y="hd2"/>
                </a:cxn>
              </a:cxnLst>
              <a:rect l="0" t="0" r="r" b="b"/>
              <a:pathLst>
                <a:path w="20555" h="19902"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1" name="Shape"/>
            <p:cNvSpPr/>
            <p:nvPr/>
          </p:nvSpPr>
          <p:spPr>
            <a:xfrm>
              <a:off x="555683" y="218638"/>
              <a:ext cx="58714" cy="58102"/>
            </a:xfrm>
            <a:custGeom>
              <a:avLst/>
              <a:gdLst/>
              <a:ahLst/>
              <a:cxnLst>
                <a:cxn ang="0">
                  <a:pos x="wd2" y="hd2"/>
                </a:cxn>
                <a:cxn ang="5400000">
                  <a:pos x="wd2" y="hd2"/>
                </a:cxn>
                <a:cxn ang="10800000">
                  <a:pos x="wd2" y="hd2"/>
                </a:cxn>
                <a:cxn ang="16200000">
                  <a:pos x="wd2" y="hd2"/>
                </a:cxn>
              </a:cxnLst>
              <a:rect l="0" t="0" r="r" b="b"/>
              <a:pathLst>
                <a:path w="20816" h="19879"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2" name="Shape"/>
            <p:cNvSpPr/>
            <p:nvPr/>
          </p:nvSpPr>
          <p:spPr>
            <a:xfrm>
              <a:off x="513184" y="409700"/>
              <a:ext cx="59325" cy="59744"/>
            </a:xfrm>
            <a:custGeom>
              <a:avLst/>
              <a:gdLst/>
              <a:ahLst/>
              <a:cxnLst>
                <a:cxn ang="0">
                  <a:pos x="wd2" y="hd2"/>
                </a:cxn>
                <a:cxn ang="5400000">
                  <a:pos x="wd2" y="hd2"/>
                </a:cxn>
                <a:cxn ang="10800000">
                  <a:pos x="wd2" y="hd2"/>
                </a:cxn>
                <a:cxn ang="16200000">
                  <a:pos x="wd2" y="hd2"/>
                </a:cxn>
              </a:cxnLst>
              <a:rect l="0" t="0" r="r" b="b"/>
              <a:pathLst>
                <a:path w="19837" h="18903"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3" name="Shape"/>
            <p:cNvSpPr/>
            <p:nvPr/>
          </p:nvSpPr>
          <p:spPr>
            <a:xfrm>
              <a:off x="513619" y="125879"/>
              <a:ext cx="59759" cy="59478"/>
            </a:xfrm>
            <a:custGeom>
              <a:avLst/>
              <a:gdLst/>
              <a:ahLst/>
              <a:cxnLst>
                <a:cxn ang="0">
                  <a:pos x="wd2" y="hd2"/>
                </a:cxn>
                <a:cxn ang="5400000">
                  <a:pos x="wd2" y="hd2"/>
                </a:cxn>
                <a:cxn ang="10800000">
                  <a:pos x="wd2" y="hd2"/>
                </a:cxn>
                <a:cxn ang="16200000">
                  <a:pos x="wd2" y="hd2"/>
                </a:cxn>
              </a:cxnLst>
              <a:rect l="0" t="0" r="r" b="b"/>
              <a:pathLst>
                <a:path w="19982" h="19023"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034" name="Shape"/>
            <p:cNvSpPr/>
            <p:nvPr/>
          </p:nvSpPr>
          <p:spPr>
            <a:xfrm>
              <a:off x="0" y="-1"/>
              <a:ext cx="478598" cy="596049"/>
            </a:xfrm>
            <a:custGeom>
              <a:avLst/>
              <a:gdLst/>
              <a:ahLst/>
              <a:cxnLst>
                <a:cxn ang="0">
                  <a:pos x="wd2" y="hd2"/>
                </a:cxn>
                <a:cxn ang="5400000">
                  <a:pos x="wd2" y="hd2"/>
                </a:cxn>
                <a:cxn ang="10800000">
                  <a:pos x="wd2" y="hd2"/>
                </a:cxn>
                <a:cxn ang="16200000">
                  <a:pos x="wd2" y="hd2"/>
                </a:cxn>
              </a:cxnLst>
              <a:rect l="0" t="0" r="r" b="b"/>
              <a:pathLst>
                <a:path w="21600" h="21600"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Tree>
    <p:extLst>
      <p:ext uri="{BB962C8B-B14F-4D97-AF65-F5344CB8AC3E}">
        <p14:creationId xmlns:p14="http://schemas.microsoft.com/office/powerpoint/2010/main" val="957803108"/>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7" name="Shape 1347"/>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348" name="Shape 1348"/>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49" name="Shape 1349"/>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350" name="Shape 1350"/>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1" name="Shape 1351"/>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2" name="Shape 1352"/>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3" name="Shape 1353"/>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4" name="Shape 135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5" name="Shape 1355"/>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356" name="Shape 1356"/>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357" name="Shape 13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8" name="Shape 13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59" name="Shape 13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66" name="Group 1366"/>
          <p:cNvGrpSpPr/>
          <p:nvPr/>
        </p:nvGrpSpPr>
        <p:grpSpPr>
          <a:xfrm>
            <a:off x="1823968" y="6618227"/>
            <a:ext cx="681098" cy="2866536"/>
            <a:chOff x="0" y="0"/>
            <a:chExt cx="681096" cy="2866535"/>
          </a:xfrm>
        </p:grpSpPr>
        <p:sp>
          <p:nvSpPr>
            <p:cNvPr id="1360" name="Shape 13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1" name="Shape 13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2" name="Shape 13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3" name="Shape 13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364" name="Shape 13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65" name="Shape 13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367" name="Shape 13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8" name="Shape 13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69" name="Shape 13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370" name="Shape 1370"/>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371" name="Shape 1371"/>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372" name="Shape 1372"/>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373" name="Shape 1373"/>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Terraform runs and state management</a:t>
            </a:r>
          </a:p>
        </p:txBody>
      </p:sp>
      <p:pic>
        <p:nvPicPr>
          <p:cNvPr id="1374" name="pasted-image.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4165" y="6470191"/>
            <a:ext cx="4725400" cy="3706248"/>
          </a:xfrm>
          <a:prstGeom prst="rect">
            <a:avLst/>
          </a:prstGeom>
          <a:ln w="12700">
            <a:miter lim="400000"/>
          </a:ln>
        </p:spPr>
      </p:pic>
      <p:grpSp>
        <p:nvGrpSpPr>
          <p:cNvPr id="1400" name="Group 1400"/>
          <p:cNvGrpSpPr/>
          <p:nvPr/>
        </p:nvGrpSpPr>
        <p:grpSpPr>
          <a:xfrm>
            <a:off x="4546046" y="4769116"/>
            <a:ext cx="2541639" cy="1132479"/>
            <a:chOff x="0" y="0"/>
            <a:chExt cx="2541638" cy="1132477"/>
          </a:xfrm>
        </p:grpSpPr>
        <p:grpSp>
          <p:nvGrpSpPr>
            <p:cNvPr id="1379" name="Group 1379"/>
            <p:cNvGrpSpPr/>
            <p:nvPr/>
          </p:nvGrpSpPr>
          <p:grpSpPr>
            <a:xfrm>
              <a:off x="0" y="-1"/>
              <a:ext cx="782944" cy="917733"/>
              <a:chOff x="0" y="0"/>
              <a:chExt cx="782943" cy="917731"/>
            </a:xfrm>
          </p:grpSpPr>
          <p:sp>
            <p:nvSpPr>
              <p:cNvPr id="1375" name="Shape 137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78" name="Group 1378"/>
              <p:cNvGrpSpPr/>
              <p:nvPr/>
            </p:nvGrpSpPr>
            <p:grpSpPr>
              <a:xfrm>
                <a:off x="50923" y="0"/>
                <a:ext cx="681097" cy="786682"/>
                <a:chOff x="0" y="0"/>
                <a:chExt cx="681096" cy="786681"/>
              </a:xfrm>
            </p:grpSpPr>
            <p:sp>
              <p:nvSpPr>
                <p:cNvPr id="1376" name="Shape 137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77" name="Shape 137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4" name="Group 1384"/>
            <p:cNvGrpSpPr/>
            <p:nvPr/>
          </p:nvGrpSpPr>
          <p:grpSpPr>
            <a:xfrm>
              <a:off x="458216" y="-1"/>
              <a:ext cx="782945" cy="917733"/>
              <a:chOff x="0" y="0"/>
              <a:chExt cx="782943" cy="917731"/>
            </a:xfrm>
          </p:grpSpPr>
          <p:sp>
            <p:nvSpPr>
              <p:cNvPr id="1380" name="Shape 138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3" name="Group 1383"/>
              <p:cNvGrpSpPr/>
              <p:nvPr/>
            </p:nvGrpSpPr>
            <p:grpSpPr>
              <a:xfrm>
                <a:off x="50923" y="0"/>
                <a:ext cx="681097" cy="786682"/>
                <a:chOff x="0" y="0"/>
                <a:chExt cx="681096" cy="786681"/>
              </a:xfrm>
            </p:grpSpPr>
            <p:sp>
              <p:nvSpPr>
                <p:cNvPr id="1381" name="Shape 138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2" name="Shape 138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89" name="Group 1389"/>
            <p:cNvGrpSpPr/>
            <p:nvPr/>
          </p:nvGrpSpPr>
          <p:grpSpPr>
            <a:xfrm>
              <a:off x="1758695" y="-1"/>
              <a:ext cx="782944" cy="917733"/>
              <a:chOff x="0" y="0"/>
              <a:chExt cx="782943" cy="917731"/>
            </a:xfrm>
          </p:grpSpPr>
          <p:sp>
            <p:nvSpPr>
              <p:cNvPr id="1385" name="Shape 1385"/>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88" name="Group 1388"/>
              <p:cNvGrpSpPr/>
              <p:nvPr/>
            </p:nvGrpSpPr>
            <p:grpSpPr>
              <a:xfrm>
                <a:off x="50923" y="0"/>
                <a:ext cx="681097" cy="786682"/>
                <a:chOff x="0" y="0"/>
                <a:chExt cx="681096" cy="786681"/>
              </a:xfrm>
            </p:grpSpPr>
            <p:sp>
              <p:nvSpPr>
                <p:cNvPr id="1386" name="Shape 138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87" name="Shape 1387"/>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4" name="Group 1394"/>
            <p:cNvGrpSpPr/>
            <p:nvPr/>
          </p:nvGrpSpPr>
          <p:grpSpPr>
            <a:xfrm>
              <a:off x="1306576" y="-1"/>
              <a:ext cx="782944" cy="917733"/>
              <a:chOff x="0" y="0"/>
              <a:chExt cx="782943" cy="917731"/>
            </a:xfrm>
          </p:grpSpPr>
          <p:sp>
            <p:nvSpPr>
              <p:cNvPr id="1390" name="Shape 1390"/>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3" name="Group 1393"/>
              <p:cNvGrpSpPr/>
              <p:nvPr/>
            </p:nvGrpSpPr>
            <p:grpSpPr>
              <a:xfrm>
                <a:off x="50923" y="0"/>
                <a:ext cx="681097" cy="786682"/>
                <a:chOff x="0" y="0"/>
                <a:chExt cx="681096" cy="786681"/>
              </a:xfrm>
            </p:grpSpPr>
            <p:sp>
              <p:nvSpPr>
                <p:cNvPr id="1391" name="Shape 139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2" name="Shape 1392"/>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399" name="Group 1399"/>
            <p:cNvGrpSpPr/>
            <p:nvPr/>
          </p:nvGrpSpPr>
          <p:grpSpPr>
            <a:xfrm>
              <a:off x="789432" y="0"/>
              <a:ext cx="966150" cy="1132478"/>
              <a:chOff x="0" y="0"/>
              <a:chExt cx="966148" cy="1132477"/>
            </a:xfrm>
          </p:grpSpPr>
          <p:sp>
            <p:nvSpPr>
              <p:cNvPr id="1395" name="Shape 1395"/>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398" name="Group 1398"/>
              <p:cNvGrpSpPr/>
              <p:nvPr/>
            </p:nvGrpSpPr>
            <p:grpSpPr>
              <a:xfrm>
                <a:off x="62839" y="0"/>
                <a:ext cx="840471" cy="970763"/>
                <a:chOff x="0" y="0"/>
                <a:chExt cx="840470" cy="970762"/>
              </a:xfrm>
            </p:grpSpPr>
            <p:sp>
              <p:nvSpPr>
                <p:cNvPr id="1396" name="Shape 1396"/>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397" name="Shape 1397"/>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401" name="Shape 1401"/>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6" name="Shape 1406"/>
          <p:cNvSpPr/>
          <p:nvPr/>
        </p:nvSpPr>
        <p:spPr>
          <a:xfrm flipV="1">
            <a:off x="10490312" y="77966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7" name="Shape 1407"/>
          <p:cNvSpPr/>
          <p:nvPr/>
        </p:nvSpPr>
        <p:spPr>
          <a:xfrm flipV="1">
            <a:off x="6180623" y="5965736"/>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8"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09" name="Shape 140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10" name="Shape 141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411" name="Shape 141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171</a:t>
            </a:fld>
            <a:endParaRPr/>
          </a:p>
        </p:txBody>
      </p:sp>
      <p:sp>
        <p:nvSpPr>
          <p:cNvPr id="1412" name="Shape 141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17" name="Group 1417"/>
          <p:cNvGrpSpPr/>
          <p:nvPr/>
        </p:nvGrpSpPr>
        <p:grpSpPr>
          <a:xfrm>
            <a:off x="12465370" y="10280274"/>
            <a:ext cx="611222" cy="696699"/>
            <a:chOff x="0" y="0"/>
            <a:chExt cx="611221" cy="696698"/>
          </a:xfrm>
        </p:grpSpPr>
        <p:sp>
          <p:nvSpPr>
            <p:cNvPr id="1413" name="Shape 141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4" name="Shape 141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5" name="Shape 141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16" name="Shape 141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418" name="Shape 1418"/>
          <p:cNvSpPr>
            <a:spLocks noGrp="1"/>
          </p:cNvSpPr>
          <p:nvPr>
            <p:ph type="title"/>
          </p:nvPr>
        </p:nvSpPr>
        <p:spPr>
          <a:xfrm>
            <a:off x="1565396" y="875901"/>
            <a:ext cx="21746796" cy="1405845"/>
          </a:xfrm>
          <a:prstGeom prst="rect">
            <a:avLst/>
          </a:prstGeom>
        </p:spPr>
        <p:txBody>
          <a:bodyPr/>
          <a:lstStyle>
            <a:lvl1pPr defTabSz="1664208">
              <a:spcBef>
                <a:spcPts val="1600"/>
              </a:spcBef>
              <a:defRPr sz="6734" spc="-240">
                <a:latin typeface="Verdana"/>
                <a:ea typeface="Verdana"/>
                <a:cs typeface="Verdana"/>
                <a:sym typeface="Verdana"/>
              </a:defRPr>
            </a:lvl1pPr>
          </a:lstStyle>
          <a:p>
            <a:r>
              <a:t>Remote state management and Terraform runs</a:t>
            </a:r>
          </a:p>
        </p:txBody>
      </p:sp>
      <p:sp>
        <p:nvSpPr>
          <p:cNvPr id="1419" name="Shape 141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420" name="Shape 1420"/>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27" name="Group 1427"/>
          <p:cNvGrpSpPr/>
          <p:nvPr/>
        </p:nvGrpSpPr>
        <p:grpSpPr>
          <a:xfrm>
            <a:off x="1724889" y="6715892"/>
            <a:ext cx="681097" cy="2866536"/>
            <a:chOff x="0" y="0"/>
            <a:chExt cx="681096" cy="2866535"/>
          </a:xfrm>
        </p:grpSpPr>
        <p:sp>
          <p:nvSpPr>
            <p:cNvPr id="1421" name="Shape 1421"/>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2" name="Shape 1422"/>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3" name="Shape 1423"/>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4" name="Shape 1424"/>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25" name="Shape 1425"/>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26" name="Shape 1426"/>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28" name="Shape 1428"/>
          <p:cNvSpPr/>
          <p:nvPr/>
        </p:nvSpPr>
        <p:spPr>
          <a:xfrm flipV="1">
            <a:off x="3063657"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29" name="Shape 1429"/>
          <p:cNvSpPr/>
          <p:nvPr/>
        </p:nvSpPr>
        <p:spPr>
          <a:xfrm>
            <a:off x="6180623" y="949224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53" name="Group 1453"/>
          <p:cNvGrpSpPr/>
          <p:nvPr/>
        </p:nvGrpSpPr>
        <p:grpSpPr>
          <a:xfrm>
            <a:off x="4914457" y="11434254"/>
            <a:ext cx="2532333" cy="1390119"/>
            <a:chOff x="0" y="0"/>
            <a:chExt cx="2532331" cy="1390118"/>
          </a:xfrm>
        </p:grpSpPr>
        <p:sp>
          <p:nvSpPr>
            <p:cNvPr id="1430" name="Shape 1430"/>
            <p:cNvSpPr/>
            <p:nvPr/>
          </p:nvSpPr>
          <p:spPr>
            <a:xfrm>
              <a:off x="0" y="0"/>
              <a:ext cx="2532332" cy="1390119"/>
            </a:xfrm>
            <a:prstGeom prst="rect">
              <a:avLst/>
            </a:prstGeom>
            <a:solidFill>
              <a:srgbClr val="DDDDDD"/>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40" name="Group 1440"/>
            <p:cNvGrpSpPr/>
            <p:nvPr/>
          </p:nvGrpSpPr>
          <p:grpSpPr>
            <a:xfrm>
              <a:off x="132941" y="289214"/>
              <a:ext cx="681097" cy="931808"/>
              <a:chOff x="0" y="0"/>
              <a:chExt cx="681096" cy="931806"/>
            </a:xfrm>
          </p:grpSpPr>
          <p:sp>
            <p:nvSpPr>
              <p:cNvPr id="1431" name="Shape 1431"/>
              <p:cNvSpPr/>
              <p:nvPr/>
            </p:nvSpPr>
            <p:spPr>
              <a:xfrm>
                <a:off x="-1" y="0"/>
                <a:ext cx="681098" cy="931807"/>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32" name="Shape 1432"/>
              <p:cNvSpPr/>
              <p:nvPr/>
            </p:nvSpPr>
            <p:spPr>
              <a:xfrm flipH="1" flipV="1">
                <a:off x="211014" y="307120"/>
                <a:ext cx="227730"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3" name="Shape 1433"/>
              <p:cNvSpPr/>
              <p:nvPr/>
            </p:nvSpPr>
            <p:spPr>
              <a:xfrm flipH="1" flipV="1">
                <a:off x="135802" y="179675"/>
                <a:ext cx="409494"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4" name="Shape 1434"/>
              <p:cNvSpPr/>
              <p:nvPr/>
            </p:nvSpPr>
            <p:spPr>
              <a:xfrm flipH="1">
                <a:off x="135802" y="430386"/>
                <a:ext cx="75213"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5" name="Shape 1435"/>
              <p:cNvSpPr/>
              <p:nvPr/>
            </p:nvSpPr>
            <p:spPr>
              <a:xfrm flipH="1">
                <a:off x="298764" y="430386"/>
                <a:ext cx="246532"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6" name="Shape 1436"/>
              <p:cNvSpPr/>
              <p:nvPr/>
            </p:nvSpPr>
            <p:spPr>
              <a:xfrm>
                <a:off x="135801" y="662293"/>
                <a:ext cx="190121"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7" name="Shape 1437"/>
              <p:cNvSpPr/>
              <p:nvPr/>
            </p:nvSpPr>
            <p:spPr>
              <a:xfrm flipH="1">
                <a:off x="231908" y="545295"/>
                <a:ext cx="313388"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8" name="Shape 1438"/>
              <p:cNvSpPr/>
              <p:nvPr/>
            </p:nvSpPr>
            <p:spPr>
              <a:xfrm flipH="1">
                <a:off x="135803" y="777202"/>
                <a:ext cx="56409"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39" name="Shape 1439"/>
              <p:cNvSpPr/>
              <p:nvPr/>
            </p:nvSpPr>
            <p:spPr>
              <a:xfrm flipH="1">
                <a:off x="282050" y="777202"/>
                <a:ext cx="119087" cy="1"/>
              </a:xfrm>
              <a:prstGeom prst="line">
                <a:avLst/>
              </a:prstGeom>
              <a:no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46" name="Group 1446"/>
            <p:cNvGrpSpPr/>
            <p:nvPr/>
          </p:nvGrpSpPr>
          <p:grpSpPr>
            <a:xfrm>
              <a:off x="1012350" y="477280"/>
              <a:ext cx="618625" cy="555676"/>
              <a:chOff x="0" y="0"/>
              <a:chExt cx="618624" cy="555675"/>
            </a:xfrm>
          </p:grpSpPr>
          <p:sp>
            <p:nvSpPr>
              <p:cNvPr id="1441" name="Shape 1441"/>
              <p:cNvSpPr/>
              <p:nvPr/>
            </p:nvSpPr>
            <p:spPr>
              <a:xfrm>
                <a:off x="0" y="0"/>
                <a:ext cx="618625" cy="555676"/>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2" name="Shape 1442"/>
              <p:cNvSpPr/>
              <p:nvPr/>
            </p:nvSpPr>
            <p:spPr>
              <a:xfrm flipH="1" flipV="1">
                <a:off x="96592" y="158454"/>
                <a:ext cx="431953" cy="1"/>
              </a:xfrm>
              <a:prstGeom prst="line">
                <a:avLst/>
              </a:prstGeom>
              <a:noFill/>
              <a:ln w="50800" cap="flat">
                <a:solidFill>
                  <a:schemeClr val="accent4"/>
                </a:solidFill>
                <a:prstDash val="solid"/>
                <a:bevel/>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3" name="Shape 1443"/>
              <p:cNvSpPr/>
              <p:nvPr/>
            </p:nvSpPr>
            <p:spPr>
              <a:xfrm flipH="1" flipV="1">
                <a:off x="96594" y="290861"/>
                <a:ext cx="221401"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4" name="Shape 1444"/>
              <p:cNvSpPr/>
              <p:nvPr/>
            </p:nvSpPr>
            <p:spPr>
              <a:xfrm flipH="1">
                <a:off x="406989" y="290861"/>
                <a:ext cx="104190"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5" name="Shape 1445"/>
              <p:cNvSpPr/>
              <p:nvPr/>
            </p:nvSpPr>
            <p:spPr>
              <a:xfrm flipH="1">
                <a:off x="96593" y="423268"/>
                <a:ext cx="80313"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452" name="Group 1452"/>
            <p:cNvGrpSpPr/>
            <p:nvPr/>
          </p:nvGrpSpPr>
          <p:grpSpPr>
            <a:xfrm>
              <a:off x="1829287" y="478872"/>
              <a:ext cx="611222" cy="552493"/>
              <a:chOff x="0" y="0"/>
              <a:chExt cx="611221" cy="552491"/>
            </a:xfrm>
          </p:grpSpPr>
          <p:sp>
            <p:nvSpPr>
              <p:cNvPr id="1447" name="Shape 1447"/>
              <p:cNvSpPr/>
              <p:nvPr/>
            </p:nvSpPr>
            <p:spPr>
              <a:xfrm>
                <a:off x="0" y="-1"/>
                <a:ext cx="611222" cy="552493"/>
              </a:xfrm>
              <a:prstGeom prst="rect">
                <a:avLst/>
              </a:prstGeom>
              <a:solidFill>
                <a:srgbClr val="FFFFFF"/>
              </a:solidFill>
              <a:ln w="50800" cap="flat">
                <a:solidFill>
                  <a:schemeClr val="accent4"/>
                </a:solidFill>
                <a:prstDash val="solid"/>
                <a:miter lim="8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448" name="Shape 1448"/>
              <p:cNvSpPr/>
              <p:nvPr/>
            </p:nvSpPr>
            <p:spPr>
              <a:xfrm flipH="1" flipV="1">
                <a:off x="89633" y="160959"/>
                <a:ext cx="432857"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49" name="Shape 1449"/>
              <p:cNvSpPr/>
              <p:nvPr/>
            </p:nvSpPr>
            <p:spPr>
              <a:xfrm flipH="1" flipV="1">
                <a:off x="274525" y="29473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0" name="Shape 1450"/>
              <p:cNvSpPr/>
              <p:nvPr/>
            </p:nvSpPr>
            <p:spPr>
              <a:xfrm flipH="1">
                <a:off x="274525" y="420893"/>
                <a:ext cx="247965"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1" name="Shape 1451"/>
              <p:cNvSpPr/>
              <p:nvPr/>
            </p:nvSpPr>
            <p:spPr>
              <a:xfrm flipH="1">
                <a:off x="89632" y="420893"/>
                <a:ext cx="80482" cy="1"/>
              </a:xfrm>
              <a:prstGeom prst="line">
                <a:avLst/>
              </a:prstGeom>
              <a:noFill/>
              <a:ln w="50800" cap="flat">
                <a:solidFill>
                  <a:schemeClr val="accent4"/>
                </a:solidFill>
                <a:prstDash val="solid"/>
                <a:round/>
              </a:ln>
              <a:effectLst/>
            </p:spPr>
            <p:txBody>
              <a:bodyPr wrap="square" lIns="121919" tIns="121919" rIns="121919" bIns="121919" numCol="1" anchor="t">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54" name="Shape 145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5" name="Shape 145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56" name="Shape 1456"/>
          <p:cNvSpPr/>
          <p:nvPr/>
        </p:nvSpPr>
        <p:spPr>
          <a:xfrm>
            <a:off x="6955826" y="11867692"/>
            <a:ext cx="489474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pic>
        <p:nvPicPr>
          <p:cNvPr id="1457" name="pasted-image.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1329" y="6807484"/>
            <a:ext cx="6032133" cy="3393506"/>
          </a:xfrm>
          <a:prstGeom prst="rect">
            <a:avLst/>
          </a:prstGeom>
          <a:ln w="12700">
            <a:miter lim="400000"/>
          </a:ln>
        </p:spPr>
      </p:pic>
      <p:sp>
        <p:nvSpPr>
          <p:cNvPr id="1458" name="Shape 145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459" name="Shape 1459"/>
          <p:cNvSpPr/>
          <p:nvPr/>
        </p:nvSpPr>
        <p:spPr>
          <a:xfrm>
            <a:off x="4069575" y="9368905"/>
            <a:ext cx="4725400"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TFE Workspace Management</a:t>
            </a:r>
          </a:p>
        </p:txBody>
      </p:sp>
      <p:sp>
        <p:nvSpPr>
          <p:cNvPr id="1460" name="Shape 1460"/>
          <p:cNvSpPr/>
          <p:nvPr/>
        </p:nvSpPr>
        <p:spPr>
          <a:xfrm>
            <a:off x="1259404" y="9972757"/>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1"/>
                </a:solidFill>
              </a:defRPr>
            </a:lvl1pPr>
          </a:lstStyle>
          <a:p>
            <a:r>
              <a:t>TEAM OF OPERATORS</a:t>
            </a:r>
          </a:p>
        </p:txBody>
      </p:sp>
      <p:sp>
        <p:nvSpPr>
          <p:cNvPr id="1461" name="Shape 146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grpSp>
        <p:nvGrpSpPr>
          <p:cNvPr id="1472" name="Group 1472"/>
          <p:cNvGrpSpPr/>
          <p:nvPr/>
        </p:nvGrpSpPr>
        <p:grpSpPr>
          <a:xfrm>
            <a:off x="3966469" y="4820533"/>
            <a:ext cx="4428309" cy="786683"/>
            <a:chOff x="0" y="0"/>
            <a:chExt cx="4428307" cy="786682"/>
          </a:xfrm>
        </p:grpSpPr>
        <p:sp>
          <p:nvSpPr>
            <p:cNvPr id="1462" name="Shape 1462"/>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3" name="Shape 1463"/>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4" name="Shape 1464"/>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5" name="Shape 1465"/>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6" name="Shape 1466"/>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7" name="Shape 1467"/>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68" name="Shape 1468"/>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69" name="Shape 1469"/>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0" name="Shape 1470"/>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471" name="Shape 1471"/>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473" name="Shape 1473"/>
          <p:cNvSpPr/>
          <p:nvPr/>
        </p:nvSpPr>
        <p:spPr>
          <a:xfrm>
            <a:off x="1454476" y="4710108"/>
            <a:ext cx="2557732" cy="10075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rgbClr val="000000"/>
                </a:solidFill>
              </a:defRPr>
            </a:lvl1pPr>
          </a:lstStyle>
          <a:p>
            <a:r>
              <a:t>TEAMS OF DEVELOPERS</a:t>
            </a:r>
          </a:p>
        </p:txBody>
      </p:sp>
      <p:sp>
        <p:nvSpPr>
          <p:cNvPr id="1474" name="Shape 1474"/>
          <p:cNvSpPr/>
          <p:nvPr/>
        </p:nvSpPr>
        <p:spPr>
          <a:xfrm>
            <a:off x="4066195" y="6033141"/>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1" name="Group 1481"/>
          <p:cNvGrpSpPr/>
          <p:nvPr/>
        </p:nvGrpSpPr>
        <p:grpSpPr>
          <a:xfrm>
            <a:off x="5545623" y="10513815"/>
            <a:ext cx="1270001" cy="1270001"/>
            <a:chOff x="0" y="0"/>
            <a:chExt cx="1270000" cy="1270000"/>
          </a:xfrm>
        </p:grpSpPr>
        <p:sp>
          <p:nvSpPr>
            <p:cNvPr id="1475" name="Shape 1475"/>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480" name="Group 1480"/>
            <p:cNvGrpSpPr/>
            <p:nvPr/>
          </p:nvGrpSpPr>
          <p:grpSpPr>
            <a:xfrm>
              <a:off x="116500" y="159352"/>
              <a:ext cx="1011600" cy="976696"/>
              <a:chOff x="0" y="0"/>
              <a:chExt cx="1011598" cy="976695"/>
            </a:xfrm>
          </p:grpSpPr>
          <p:sp>
            <p:nvSpPr>
              <p:cNvPr id="1476" name="Shape 1476"/>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7" name="Shape 1477"/>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8" name="Shape 1478"/>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479" name="Shape 1479"/>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482" name="Shape 1482"/>
          <p:cNvSpPr/>
          <p:nvPr/>
        </p:nvSpPr>
        <p:spPr>
          <a:xfrm>
            <a:off x="5545623" y="10867383"/>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
        <p:nvSpPr>
          <p:cNvPr id="1483" name="Shape 1483"/>
          <p:cNvSpPr/>
          <p:nvPr/>
        </p:nvSpPr>
        <p:spPr>
          <a:xfrm>
            <a:off x="1382982" y="3214341"/>
            <a:ext cx="22612748" cy="9631106"/>
          </a:xfrm>
          <a:prstGeom prst="rect">
            <a:avLst/>
          </a:prstGeom>
          <a:solidFill>
            <a:srgbClr val="FFFFFF">
              <a:alpha val="76649"/>
            </a:srgbClr>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dirty="0"/>
          </a:p>
        </p:txBody>
      </p:sp>
      <p:pic>
        <p:nvPicPr>
          <p:cNvPr id="1484" name="screencapture-atlas-hashicorp-beta-hashicorp-bank-networking-staging-runs-run-YYf3xgY4JYZh5PF9-1505521398729.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721329" y="2916405"/>
            <a:ext cx="13315395" cy="9757251"/>
          </a:xfrm>
          <a:prstGeom prst="rect">
            <a:avLst/>
          </a:prstGeom>
          <a:ln w="88900">
            <a:solidFill>
              <a:srgbClr val="A7A7A7"/>
            </a:solidFill>
            <a:miter/>
          </a:ln>
          <a:effectLst>
            <a:outerShdw blurRad="127000" dir="2700000" rotWithShape="0">
              <a:srgbClr val="000000">
                <a:alpha val="75000"/>
              </a:srgbClr>
            </a:outerShdw>
          </a:effectLst>
        </p:spPr>
      </p:pic>
    </p:spTree>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6511013"/>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E4ED-47DC-D344-916C-F3C07AFFAFF4}"/>
              </a:ext>
            </a:extLst>
          </p:cNvPr>
          <p:cNvPicPr>
            <a:picLocks noChangeAspect="1"/>
          </p:cNvPicPr>
          <p:nvPr/>
        </p:nvPicPr>
        <p:blipFill>
          <a:blip r:embed="rId2">
            <a:alphaModFix amt="35000"/>
          </a:blip>
          <a:stretch>
            <a:fillRect/>
          </a:stretch>
        </p:blipFill>
        <p:spPr>
          <a:xfrm>
            <a:off x="1909069" y="3539670"/>
            <a:ext cx="20839807" cy="7856913"/>
          </a:xfrm>
          <a:prstGeom prst="rect">
            <a:avLst/>
          </a:prstGeom>
        </p:spPr>
      </p:pic>
      <p:sp>
        <p:nvSpPr>
          <p:cNvPr id="3" name="Title 2">
            <a:extLst>
              <a:ext uri="{FF2B5EF4-FFF2-40B4-BE49-F238E27FC236}">
                <a16:creationId xmlns:a16="http://schemas.microsoft.com/office/drawing/2014/main" id="{78AB52A0-1B44-4844-AB09-362426342C6D}"/>
              </a:ext>
            </a:extLst>
          </p:cNvPr>
          <p:cNvSpPr>
            <a:spLocks noGrp="1"/>
          </p:cNvSpPr>
          <p:nvPr>
            <p:ph type="title"/>
          </p:nvPr>
        </p:nvSpPr>
        <p:spPr/>
        <p:txBody>
          <a:bodyPr/>
          <a:lstStyle/>
          <a:p>
            <a:r>
              <a:rPr lang="en-US" dirty="0"/>
              <a:t>Workspace – State Management</a:t>
            </a:r>
          </a:p>
        </p:txBody>
      </p:sp>
      <p:sp>
        <p:nvSpPr>
          <p:cNvPr id="4" name="Text Placeholder 3">
            <a:extLst>
              <a:ext uri="{FF2B5EF4-FFF2-40B4-BE49-F238E27FC236}">
                <a16:creationId xmlns:a16="http://schemas.microsoft.com/office/drawing/2014/main" id="{41B8AC20-F619-0545-89C9-3ECF5D2D685C}"/>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C5453385-27CF-284E-B1F5-64931569F727}"/>
              </a:ext>
            </a:extLst>
          </p:cNvPr>
          <p:cNvPicPr>
            <a:picLocks noChangeAspect="1"/>
          </p:cNvPicPr>
          <p:nvPr/>
        </p:nvPicPr>
        <p:blipFill>
          <a:blip r:embed="rId3"/>
          <a:stretch>
            <a:fillRect/>
          </a:stretch>
        </p:blipFill>
        <p:spPr>
          <a:xfrm>
            <a:off x="4356512" y="2939017"/>
            <a:ext cx="15937510" cy="8457566"/>
          </a:xfrm>
          <a:prstGeom prst="rect">
            <a:avLst/>
          </a:prstGeom>
        </p:spPr>
      </p:pic>
    </p:spTree>
    <p:extLst>
      <p:ext uri="{BB962C8B-B14F-4D97-AF65-F5344CB8AC3E}">
        <p14:creationId xmlns:p14="http://schemas.microsoft.com/office/powerpoint/2010/main" val="505286980"/>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17873-3CB3-5F43-94D7-F22A72D5D0FF}"/>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4989F6-F86B-5144-AD68-AD2DFFD3B67D}"/>
              </a:ext>
            </a:extLst>
          </p:cNvPr>
          <p:cNvSpPr>
            <a:spLocks noGrp="1"/>
          </p:cNvSpPr>
          <p:nvPr>
            <p:ph type="title"/>
          </p:nvPr>
        </p:nvSpPr>
        <p:spPr/>
        <p:txBody>
          <a:bodyPr/>
          <a:lstStyle/>
          <a:p>
            <a:r>
              <a:rPr lang="en-US" dirty="0"/>
              <a:t>Collaboration</a:t>
            </a:r>
            <a:br>
              <a:rPr lang="en-US" dirty="0"/>
            </a:br>
            <a:endParaRPr lang="en-US" dirty="0"/>
          </a:p>
        </p:txBody>
      </p:sp>
    </p:spTree>
    <p:extLst>
      <p:ext uri="{BB962C8B-B14F-4D97-AF65-F5344CB8AC3E}">
        <p14:creationId xmlns:p14="http://schemas.microsoft.com/office/powerpoint/2010/main" val="2664648460"/>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br>
              <a:rPr lang="en-US" dirty="0"/>
            </a:br>
            <a:r>
              <a:rPr lang="en-US" dirty="0"/>
              <a:t>Permissions</a:t>
            </a:r>
          </a:p>
          <a:p>
            <a:pPr marL="0" indent="0">
              <a:buNone/>
            </a:pPr>
            <a:r>
              <a:rPr lang="en-US" dirty="0"/>
              <a:t>	Read</a:t>
            </a:r>
          </a:p>
          <a:p>
            <a:pPr marL="0" indent="0">
              <a:buNone/>
            </a:pPr>
            <a:r>
              <a:rPr lang="en-US" dirty="0"/>
              <a:t>	Write</a:t>
            </a:r>
          </a:p>
          <a:p>
            <a:pPr marL="0" indent="0">
              <a:buNone/>
            </a:pPr>
            <a:r>
              <a:rPr lang="en-US" dirty="0"/>
              <a:t>	Admin</a:t>
            </a:r>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27319175"/>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715D3-78D5-C04E-B4E2-EA7741801937}"/>
              </a:ext>
            </a:extLst>
          </p:cNvPr>
          <p:cNvSpPr>
            <a:spLocks noGrp="1"/>
          </p:cNvSpPr>
          <p:nvPr>
            <p:ph type="body" idx="1"/>
          </p:nvPr>
        </p:nvSpPr>
        <p:spPr/>
        <p:txBody>
          <a:bodyPr/>
          <a:lstStyle/>
          <a:p>
            <a:pPr marL="0" indent="0">
              <a:buNone/>
            </a:pPr>
            <a:r>
              <a:rPr lang="en-US" b="1" dirty="0"/>
              <a:t>Role Based Access Controls</a:t>
            </a:r>
          </a:p>
          <a:p>
            <a:pPr marL="0" indent="0">
              <a:buNone/>
            </a:pPr>
            <a:endParaRPr lang="en-US" b="1" dirty="0"/>
          </a:p>
          <a:p>
            <a:pPr marL="0" indent="0">
              <a:buNone/>
            </a:pPr>
            <a:r>
              <a:rPr lang="en-US" dirty="0"/>
              <a:t>Organization</a:t>
            </a:r>
          </a:p>
          <a:p>
            <a:pPr marL="0" indent="0">
              <a:buNone/>
            </a:pPr>
            <a:r>
              <a:rPr lang="en-US" dirty="0"/>
              <a:t>	Teams</a:t>
            </a:r>
          </a:p>
          <a:p>
            <a:pPr marL="0" indent="0">
              <a:buNone/>
            </a:pPr>
            <a:r>
              <a:rPr lang="en-US" dirty="0"/>
              <a:t>		Users</a:t>
            </a:r>
          </a:p>
          <a:p>
            <a:pPr marL="0" indent="0">
              <a:buNone/>
            </a:pPr>
            <a:endParaRPr lang="en-US" dirty="0"/>
          </a:p>
        </p:txBody>
      </p:sp>
      <p:sp>
        <p:nvSpPr>
          <p:cNvPr id="3" name="Title 2">
            <a:extLst>
              <a:ext uri="{FF2B5EF4-FFF2-40B4-BE49-F238E27FC236}">
                <a16:creationId xmlns:a16="http://schemas.microsoft.com/office/drawing/2014/main" id="{A8D28AD8-0EE3-A04F-9D9C-BD14317E0883}"/>
              </a:ext>
            </a:extLst>
          </p:cNvPr>
          <p:cNvSpPr>
            <a:spLocks noGrp="1"/>
          </p:cNvSpPr>
          <p:nvPr>
            <p:ph type="title"/>
          </p:nvPr>
        </p:nvSpPr>
        <p:spPr/>
        <p:txBody>
          <a:bodyPr>
            <a:normAutofit/>
          </a:bodyPr>
          <a:lstStyle/>
          <a:p>
            <a:r>
              <a:rPr lang="en-US" dirty="0"/>
              <a:t>Collaboration</a:t>
            </a:r>
          </a:p>
        </p:txBody>
      </p:sp>
      <p:sp>
        <p:nvSpPr>
          <p:cNvPr id="4" name="Text Placeholder 3">
            <a:extLst>
              <a:ext uri="{FF2B5EF4-FFF2-40B4-BE49-F238E27FC236}">
                <a16:creationId xmlns:a16="http://schemas.microsoft.com/office/drawing/2014/main" id="{E46AEE74-0ABA-964C-83C9-043FF00F99D8}"/>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A0753AA-3DF6-AC40-A0EF-0F21ED0690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14185" y="4067836"/>
            <a:ext cx="13875657" cy="7805057"/>
          </a:xfrm>
          <a:prstGeom prst="rect">
            <a:avLst/>
          </a:prstGeom>
        </p:spPr>
      </p:pic>
    </p:spTree>
    <p:extLst>
      <p:ext uri="{BB962C8B-B14F-4D97-AF65-F5344CB8AC3E}">
        <p14:creationId xmlns:p14="http://schemas.microsoft.com/office/powerpoint/2010/main" val="4140513908"/>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9B663-A225-5B42-BC61-AFF2289A733C}"/>
              </a:ext>
            </a:extLst>
          </p:cNvPr>
          <p:cNvSpPr>
            <a:spLocks noGrp="1"/>
          </p:cNvSpPr>
          <p:nvPr>
            <p:ph type="body" idx="1"/>
          </p:nvPr>
        </p:nvSpPr>
        <p:spPr/>
        <p:txBody>
          <a:bodyPr/>
          <a:lstStyle/>
          <a:p>
            <a:pPr marL="0" indent="0">
              <a:buNone/>
            </a:pPr>
            <a:endParaRPr lang="en-US" dirty="0"/>
          </a:p>
          <a:p>
            <a:pPr marL="0" indent="0">
              <a:buNone/>
            </a:pPr>
            <a:r>
              <a:rPr lang="en-US" dirty="0"/>
              <a:t>API Tokens</a:t>
            </a:r>
          </a:p>
          <a:p>
            <a:pPr marL="0" indent="0">
              <a:buNone/>
            </a:pPr>
            <a:endParaRPr lang="en-US" dirty="0"/>
          </a:p>
          <a:p>
            <a:r>
              <a:rPr lang="en-US" dirty="0"/>
              <a:t>User</a:t>
            </a:r>
          </a:p>
          <a:p>
            <a:endParaRPr lang="en-US" dirty="0"/>
          </a:p>
          <a:p>
            <a:r>
              <a:rPr lang="en-US" dirty="0"/>
              <a:t>Team</a:t>
            </a:r>
          </a:p>
          <a:p>
            <a:endParaRPr lang="en-US" dirty="0"/>
          </a:p>
          <a:p>
            <a:r>
              <a:rPr lang="en-US" dirty="0"/>
              <a:t>Organization</a:t>
            </a:r>
          </a:p>
        </p:txBody>
      </p:sp>
      <p:sp>
        <p:nvSpPr>
          <p:cNvPr id="3" name="Title 2">
            <a:extLst>
              <a:ext uri="{FF2B5EF4-FFF2-40B4-BE49-F238E27FC236}">
                <a16:creationId xmlns:a16="http://schemas.microsoft.com/office/drawing/2014/main" id="{7E5BCBA3-3975-AE40-A8C8-45D261B88FE8}"/>
              </a:ext>
            </a:extLst>
          </p:cNvPr>
          <p:cNvSpPr>
            <a:spLocks noGrp="1"/>
          </p:cNvSpPr>
          <p:nvPr>
            <p:ph type="title"/>
          </p:nvPr>
        </p:nvSpPr>
        <p:spPr/>
        <p:txBody>
          <a:bodyPr/>
          <a:lstStyle/>
          <a:p>
            <a:r>
              <a:rPr lang="en-US" dirty="0"/>
              <a:t>Service Accounts</a:t>
            </a:r>
          </a:p>
        </p:txBody>
      </p:sp>
      <p:sp>
        <p:nvSpPr>
          <p:cNvPr id="4" name="Text Placeholder 3">
            <a:extLst>
              <a:ext uri="{FF2B5EF4-FFF2-40B4-BE49-F238E27FC236}">
                <a16:creationId xmlns:a16="http://schemas.microsoft.com/office/drawing/2014/main" id="{493DB403-26C5-6146-8395-C4CA9EAC307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92964738"/>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B171F-8E88-6E4D-85A7-2218DD9C767F}"/>
              </a:ext>
            </a:extLst>
          </p:cNvPr>
          <p:cNvSpPr>
            <a:spLocks noGrp="1"/>
          </p:cNvSpPr>
          <p:nvPr>
            <p:ph type="title"/>
          </p:nvPr>
        </p:nvSpPr>
        <p:spPr/>
        <p:txBody>
          <a:bodyPr/>
          <a:lstStyle/>
          <a:p>
            <a:r>
              <a:rPr lang="en-US" dirty="0"/>
              <a:t>User Authentication</a:t>
            </a:r>
          </a:p>
        </p:txBody>
      </p:sp>
      <p:sp>
        <p:nvSpPr>
          <p:cNvPr id="4" name="Text Placeholder 3">
            <a:extLst>
              <a:ext uri="{FF2B5EF4-FFF2-40B4-BE49-F238E27FC236}">
                <a16:creationId xmlns:a16="http://schemas.microsoft.com/office/drawing/2014/main" id="{2D91F19B-F221-C946-A6F3-B71E1755E4F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92CBFF5D-10FE-A745-B1CB-D9B48E641B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27951" y="4544014"/>
            <a:ext cx="5650733" cy="6139269"/>
          </a:xfrm>
          <a:prstGeom prst="rect">
            <a:avLst/>
          </a:prstGeom>
        </p:spPr>
      </p:pic>
      <p:pic>
        <p:nvPicPr>
          <p:cNvPr id="6" name="Picture 5">
            <a:extLst>
              <a:ext uri="{FF2B5EF4-FFF2-40B4-BE49-F238E27FC236}">
                <a16:creationId xmlns:a16="http://schemas.microsoft.com/office/drawing/2014/main" id="{E297CD62-1863-5940-AD64-3C141727BACF}"/>
              </a:ext>
            </a:extLst>
          </p:cNvPr>
          <p:cNvPicPr>
            <a:picLocks noChangeAspect="1"/>
          </p:cNvPicPr>
          <p:nvPr/>
        </p:nvPicPr>
        <p:blipFill>
          <a:blip r:embed="rId4"/>
          <a:stretch>
            <a:fillRect/>
          </a:stretch>
        </p:blipFill>
        <p:spPr>
          <a:xfrm>
            <a:off x="12706652" y="5397499"/>
            <a:ext cx="8140700" cy="4432300"/>
          </a:xfrm>
          <a:prstGeom prst="rect">
            <a:avLst/>
          </a:prstGeom>
        </p:spPr>
      </p:pic>
    </p:spTree>
    <p:extLst>
      <p:ext uri="{BB962C8B-B14F-4D97-AF65-F5344CB8AC3E}">
        <p14:creationId xmlns:p14="http://schemas.microsoft.com/office/powerpoint/2010/main" val="2617549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1522839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 name="Rectangle"/>
          <p:cNvSpPr/>
          <p:nvPr/>
        </p:nvSpPr>
        <p:spPr>
          <a:xfrm>
            <a:off x="6792841" y="5613613"/>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0" name="Rectangle"/>
          <p:cNvSpPr/>
          <p:nvPr/>
        </p:nvSpPr>
        <p:spPr>
          <a:xfrm>
            <a:off x="6792841" y="7645400"/>
            <a:ext cx="16469326"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1" name="Rectangle"/>
          <p:cNvSpPr/>
          <p:nvPr/>
        </p:nvSpPr>
        <p:spPr>
          <a:xfrm>
            <a:off x="6792841" y="9744451"/>
            <a:ext cx="16469326" cy="1955802"/>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2043"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044"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045"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046"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047"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048"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053" name="Group"/>
          <p:cNvGrpSpPr/>
          <p:nvPr/>
        </p:nvGrpSpPr>
        <p:grpSpPr>
          <a:xfrm>
            <a:off x="1732727" y="4408373"/>
            <a:ext cx="614396" cy="710738"/>
            <a:chOff x="0" y="0"/>
            <a:chExt cx="614395" cy="710736"/>
          </a:xfrm>
        </p:grpSpPr>
        <p:sp>
          <p:nvSpPr>
            <p:cNvPr id="204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05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5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054" name="The HashiCorp open source suite"/>
          <p:cNvSpPr txBox="1">
            <a:spLocks noGrp="1"/>
          </p:cNvSpPr>
          <p:nvPr>
            <p:ph type="title"/>
          </p:nvPr>
        </p:nvSpPr>
        <p:spPr>
          <a:xfrm>
            <a:off x="1565395" y="875900"/>
            <a:ext cx="21746798" cy="2207524"/>
          </a:xfrm>
          <a:prstGeom prst="rect">
            <a:avLst/>
          </a:prstGeom>
        </p:spPr>
        <p:txBody>
          <a:bodyPr/>
          <a:lstStyle>
            <a:lvl1pPr>
              <a:defRPr spc="-299"/>
            </a:lvl1pPr>
          </a:lstStyle>
          <a:p>
            <a:r>
              <a:t>The HashiCorp open source suite</a:t>
            </a:r>
          </a:p>
        </p:txBody>
      </p:sp>
      <p:pic>
        <p:nvPicPr>
          <p:cNvPr id="2055"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47533" y="4521832"/>
            <a:ext cx="2648761" cy="1091280"/>
          </a:xfrm>
          <a:prstGeom prst="rect">
            <a:avLst/>
          </a:prstGeom>
          <a:ln w="12700">
            <a:miter lim="400000"/>
          </a:ln>
        </p:spPr>
      </p:pic>
      <p:sp>
        <p:nvSpPr>
          <p:cNvPr id="2056"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057"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8"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59" name="Rectangle"/>
          <p:cNvSpPr/>
          <p:nvPr/>
        </p:nvSpPr>
        <p:spPr>
          <a:xfrm>
            <a:off x="6736343" y="56263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0"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061"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2"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063"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069" name="Group"/>
          <p:cNvGrpSpPr/>
          <p:nvPr/>
        </p:nvGrpSpPr>
        <p:grpSpPr>
          <a:xfrm>
            <a:off x="14448471" y="5338486"/>
            <a:ext cx="200015" cy="5309076"/>
            <a:chOff x="0" y="0"/>
            <a:chExt cx="200014" cy="5309075"/>
          </a:xfrm>
        </p:grpSpPr>
        <p:sp>
          <p:nvSpPr>
            <p:cNvPr id="2064"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065"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6"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7"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068"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070"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0226" y="6021253"/>
            <a:ext cx="2428967" cy="987654"/>
          </a:xfrm>
          <a:prstGeom prst="rect">
            <a:avLst/>
          </a:prstGeom>
          <a:ln w="12700">
            <a:miter lim="400000"/>
          </a:ln>
        </p:spPr>
      </p:pic>
      <p:pic>
        <p:nvPicPr>
          <p:cNvPr id="2071"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37249" y="8046708"/>
            <a:ext cx="2273846" cy="1057251"/>
          </a:xfrm>
          <a:prstGeom prst="rect">
            <a:avLst/>
          </a:prstGeom>
          <a:ln w="12700">
            <a:miter lim="400000"/>
          </a:ln>
        </p:spPr>
      </p:pic>
      <p:pic>
        <p:nvPicPr>
          <p:cNvPr id="2072" name="Image" descr="Image"/>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0657" y="10209224"/>
            <a:ext cx="2428102" cy="838800"/>
          </a:xfrm>
          <a:prstGeom prst="rect">
            <a:avLst/>
          </a:prstGeom>
          <a:ln w="12700">
            <a:miter lim="400000"/>
          </a:ln>
        </p:spPr>
      </p:pic>
    </p:spTree>
    <p:extLst>
      <p:ext uri="{BB962C8B-B14F-4D97-AF65-F5344CB8AC3E}">
        <p14:creationId xmlns:p14="http://schemas.microsoft.com/office/powerpoint/2010/main" val="187523103"/>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67C773E-4889-D746-91F0-3165854D97C9}"/>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EDB6B96-59B4-5B4F-BEE2-BDC3282F72ED}"/>
              </a:ext>
            </a:extLst>
          </p:cNvPr>
          <p:cNvSpPr>
            <a:spLocks noGrp="1"/>
          </p:cNvSpPr>
          <p:nvPr>
            <p:ph type="title"/>
          </p:nvPr>
        </p:nvSpPr>
        <p:spPr/>
        <p:txBody>
          <a:bodyPr/>
          <a:lstStyle/>
          <a:p>
            <a:r>
              <a:rPr lang="en-US" dirty="0"/>
              <a:t>Private Module </a:t>
            </a:r>
            <a:br>
              <a:rPr lang="en-US" dirty="0"/>
            </a:br>
            <a:r>
              <a:rPr lang="en-US" dirty="0"/>
              <a:t>Registry</a:t>
            </a:r>
          </a:p>
        </p:txBody>
      </p:sp>
    </p:spTree>
    <p:extLst>
      <p:ext uri="{BB962C8B-B14F-4D97-AF65-F5344CB8AC3E}">
        <p14:creationId xmlns:p14="http://schemas.microsoft.com/office/powerpoint/2010/main" val="586663578"/>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endParaRPr lang="en-US" dirty="0"/>
          </a:p>
          <a:p>
            <a:pPr marL="0" indent="0">
              <a:buNone/>
            </a:pPr>
            <a:r>
              <a:rPr lang="en-US" dirty="0"/>
              <a:t>Modules for sharing across organization</a:t>
            </a:r>
          </a:p>
          <a:p>
            <a:pPr marL="0" indent="0">
              <a:buNone/>
            </a:pPr>
            <a:endParaRPr lang="en-US" dirty="0"/>
          </a:p>
          <a:p>
            <a:pPr marL="0" indent="0">
              <a:buNone/>
            </a:pPr>
            <a:r>
              <a:rPr lang="en-US" dirty="0"/>
              <a:t>Versioning</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2933078"/>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4F9B78-715E-AD41-842D-EF785FF34F43}"/>
              </a:ext>
            </a:extLst>
          </p:cNvPr>
          <p:cNvSpPr>
            <a:spLocks noGrp="1"/>
          </p:cNvSpPr>
          <p:nvPr>
            <p:ph type="body" idx="1"/>
          </p:nvPr>
        </p:nvSpPr>
        <p:spPr/>
        <p:txBody>
          <a:bodyPr/>
          <a:lstStyle/>
          <a:p>
            <a:pPr marL="0" indent="0">
              <a:buNone/>
            </a:pPr>
            <a:r>
              <a:rPr lang="en-US" dirty="0"/>
              <a:t>Show Module discovery in private repo</a:t>
            </a:r>
          </a:p>
          <a:p>
            <a:pPr marL="0" indent="0">
              <a:buNone/>
            </a:pPr>
            <a:endParaRPr lang="en-US" dirty="0"/>
          </a:p>
          <a:p>
            <a:pPr marL="0" indent="0">
              <a:buNone/>
            </a:pPr>
            <a:r>
              <a:rPr lang="en-US" dirty="0"/>
              <a:t>Documentation of modules</a:t>
            </a:r>
          </a:p>
        </p:txBody>
      </p:sp>
      <p:sp>
        <p:nvSpPr>
          <p:cNvPr id="3" name="Title 2">
            <a:extLst>
              <a:ext uri="{FF2B5EF4-FFF2-40B4-BE49-F238E27FC236}">
                <a16:creationId xmlns:a16="http://schemas.microsoft.com/office/drawing/2014/main" id="{E4C3AC2F-2E78-444B-A269-62FE20CEFA7F}"/>
              </a:ext>
            </a:extLst>
          </p:cNvPr>
          <p:cNvSpPr>
            <a:spLocks noGrp="1"/>
          </p:cNvSpPr>
          <p:nvPr>
            <p:ph type="title"/>
          </p:nvPr>
        </p:nvSpPr>
        <p:spPr/>
        <p:txBody>
          <a:bodyPr/>
          <a:lstStyle/>
          <a:p>
            <a:r>
              <a:rPr lang="en-US" dirty="0"/>
              <a:t>Private Module Registry</a:t>
            </a:r>
          </a:p>
        </p:txBody>
      </p:sp>
      <p:sp>
        <p:nvSpPr>
          <p:cNvPr id="4" name="Text Placeholder 3">
            <a:extLst>
              <a:ext uri="{FF2B5EF4-FFF2-40B4-BE49-F238E27FC236}">
                <a16:creationId xmlns:a16="http://schemas.microsoft.com/office/drawing/2014/main" id="{C4DC2BEA-8390-D445-BCBA-ADDE95DABB9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89992557"/>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1F204-6F6B-434B-B66A-8B91ACB2C9BD}"/>
              </a:ext>
            </a:extLst>
          </p:cNvPr>
          <p:cNvSpPr>
            <a:spLocks noGrp="1"/>
          </p:cNvSpPr>
          <p:nvPr>
            <p:ph type="title"/>
          </p:nvPr>
        </p:nvSpPr>
        <p:spPr/>
        <p:txBody>
          <a:bodyPr/>
          <a:lstStyle/>
          <a:p>
            <a:r>
              <a:rPr lang="en-US" dirty="0"/>
              <a:t>Design Configuration</a:t>
            </a:r>
          </a:p>
        </p:txBody>
      </p:sp>
      <p:sp>
        <p:nvSpPr>
          <p:cNvPr id="4" name="Text Placeholder 3">
            <a:extLst>
              <a:ext uri="{FF2B5EF4-FFF2-40B4-BE49-F238E27FC236}">
                <a16:creationId xmlns:a16="http://schemas.microsoft.com/office/drawing/2014/main" id="{342AE2E9-101E-8543-9C40-4C1550DE5003}"/>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F2CA034A-428E-0E41-BD79-0887E1B36A69}"/>
              </a:ext>
            </a:extLst>
          </p:cNvPr>
          <p:cNvPicPr>
            <a:picLocks noChangeAspect="1"/>
          </p:cNvPicPr>
          <p:nvPr/>
        </p:nvPicPr>
        <p:blipFill>
          <a:blip r:embed="rId2"/>
          <a:stretch>
            <a:fillRect/>
          </a:stretch>
        </p:blipFill>
        <p:spPr>
          <a:xfrm>
            <a:off x="2601685" y="3213100"/>
            <a:ext cx="18592800" cy="8204200"/>
          </a:xfrm>
          <a:prstGeom prst="rect">
            <a:avLst/>
          </a:prstGeom>
        </p:spPr>
      </p:pic>
    </p:spTree>
    <p:extLst>
      <p:ext uri="{BB962C8B-B14F-4D97-AF65-F5344CB8AC3E}">
        <p14:creationId xmlns:p14="http://schemas.microsoft.com/office/powerpoint/2010/main" val="2740427862"/>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2C2B48-758F-3B44-B216-E2A36897E575}"/>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38E554B-D62C-BD46-B5ED-A15FBC380B37}"/>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25672098"/>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a:xfrm>
            <a:off x="7997753" y="7527558"/>
            <a:ext cx="13027164" cy="2184401"/>
          </a:xfrm>
        </p:spPr>
        <p:txBody>
          <a:bodyPr/>
          <a:lstStyle/>
          <a:p>
            <a:r>
              <a:rPr lang="en-US" dirty="0"/>
              <a:t>09 - Private Module Registry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43796298"/>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159F59-1D62-E249-9AF6-BC70DE0D731E}"/>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F8EA71CB-8191-514A-9606-45B79C80118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357211745"/>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8BAAD-ABCC-FB47-9256-8C028CCBF23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9907E02-E33B-EE48-9503-57FC824305EA}"/>
              </a:ext>
            </a:extLst>
          </p:cNvPr>
          <p:cNvSpPr>
            <a:spLocks noGrp="1"/>
          </p:cNvSpPr>
          <p:nvPr>
            <p:ph type="title"/>
          </p:nvPr>
        </p:nvSpPr>
        <p:spPr/>
        <p:txBody>
          <a:bodyPr/>
          <a:lstStyle/>
          <a:p>
            <a:r>
              <a:rPr lang="en-US" dirty="0"/>
              <a:t>Governance</a:t>
            </a:r>
          </a:p>
        </p:txBody>
      </p:sp>
    </p:spTree>
    <p:extLst>
      <p:ext uri="{BB962C8B-B14F-4D97-AF65-F5344CB8AC3E}">
        <p14:creationId xmlns:p14="http://schemas.microsoft.com/office/powerpoint/2010/main" val="2042888517"/>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89" name="Shape 1489"/>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490" name="Shape 1490"/>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491" name="Shape 14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2" name="Shape 14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493" name="Shape 149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4" name="Shape 149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5" name="Shape 149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6" name="Shape 149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7" name="Shape 1497"/>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498" name="Shape 1498"/>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499" name="Shape 1499"/>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0"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sp>
        <p:nvSpPr>
          <p:cNvPr id="1501" name="Shape 1501"/>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502"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sp>
        <p:nvSpPr>
          <p:cNvPr id="1503" name="Shape 150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188</a:t>
            </a:fld>
            <a:endParaRPr/>
          </a:p>
        </p:txBody>
      </p:sp>
      <p:sp>
        <p:nvSpPr>
          <p:cNvPr id="1504" name="Shape 1504"/>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05" name="Shape 1505"/>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06" name="Shape 1506"/>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07" name="Shape 1507"/>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08" name="Shape 1508"/>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pic>
        <p:nvPicPr>
          <p:cNvPr id="1509" name="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512" name="Group 1512"/>
          <p:cNvGrpSpPr/>
          <p:nvPr/>
        </p:nvGrpSpPr>
        <p:grpSpPr>
          <a:xfrm>
            <a:off x="18928472" y="10007017"/>
            <a:ext cx="711656" cy="840741"/>
            <a:chOff x="0" y="0"/>
            <a:chExt cx="711655" cy="840739"/>
          </a:xfrm>
        </p:grpSpPr>
        <p:sp>
          <p:nvSpPr>
            <p:cNvPr id="1510" name="Shape 151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1" name="Shape 151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513" name="Shape 15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4" name="Shape 15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5" name="Shape 1515"/>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16" name="Shape 1516"/>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23" name="Group 1523"/>
          <p:cNvGrpSpPr/>
          <p:nvPr/>
        </p:nvGrpSpPr>
        <p:grpSpPr>
          <a:xfrm>
            <a:off x="1823968" y="6618227"/>
            <a:ext cx="681098" cy="2866536"/>
            <a:chOff x="0" y="0"/>
            <a:chExt cx="681096" cy="2866535"/>
          </a:xfrm>
        </p:grpSpPr>
        <p:sp>
          <p:nvSpPr>
            <p:cNvPr id="1517" name="Shape 151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18" name="Shape 151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19" name="Shape 151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0" name="Shape 152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21" name="Shape 152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22" name="Shape 152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24" name="Shape 152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5" name="Shape 152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6" name="Shape 152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27" name="Shape 152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28" name="Shape 152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529" name="Shape 152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530" name="screencapture-atlas-hashicorp-beta-hashicorp-bank-networking-staging-runs-run-YYf3xgY4JYZh5PF9-1505521398729.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372115" y="6478703"/>
            <a:ext cx="4889604" cy="3583002"/>
          </a:xfrm>
          <a:prstGeom prst="rect">
            <a:avLst/>
          </a:prstGeom>
          <a:ln w="63500">
            <a:solidFill>
              <a:schemeClr val="accent1"/>
            </a:solidFill>
            <a:miter/>
          </a:ln>
          <a:effectLst>
            <a:outerShdw blurRad="127000" dir="2700000" rotWithShape="0">
              <a:srgbClr val="000000">
                <a:alpha val="75000"/>
              </a:srgbClr>
            </a:outerShdw>
          </a:effectLst>
        </p:spPr>
      </p:pic>
      <p:grpSp>
        <p:nvGrpSpPr>
          <p:cNvPr id="1533" name="Group 1533"/>
          <p:cNvGrpSpPr/>
          <p:nvPr/>
        </p:nvGrpSpPr>
        <p:grpSpPr>
          <a:xfrm>
            <a:off x="20648559" y="9187559"/>
            <a:ext cx="711656" cy="840741"/>
            <a:chOff x="0" y="0"/>
            <a:chExt cx="711655" cy="840739"/>
          </a:xfrm>
        </p:grpSpPr>
        <p:sp>
          <p:nvSpPr>
            <p:cNvPr id="1531" name="Shape 1531"/>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32" name="Shape 1532"/>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
        <p:nvSpPr>
          <p:cNvPr id="1535" name="Shape 1535"/>
          <p:cNvSpPr/>
          <p:nvPr/>
        </p:nvSpPr>
        <p:spPr>
          <a:xfrm>
            <a:off x="20470919" y="11098941"/>
            <a:ext cx="711656"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lstStyle>
            <a:lvl1pPr>
              <a:defRPr sz="3000"/>
            </a:lvl1pPr>
          </a:lstStyle>
          <a:p>
            <a:r>
              <a:t>√</a:t>
            </a:r>
          </a:p>
        </p:txBody>
      </p:sp>
      <p:grpSp>
        <p:nvGrpSpPr>
          <p:cNvPr id="1561" name="Group 1561"/>
          <p:cNvGrpSpPr/>
          <p:nvPr/>
        </p:nvGrpSpPr>
        <p:grpSpPr>
          <a:xfrm>
            <a:off x="4546046" y="4769116"/>
            <a:ext cx="2541639" cy="1132479"/>
            <a:chOff x="0" y="0"/>
            <a:chExt cx="2541638" cy="1132477"/>
          </a:xfrm>
        </p:grpSpPr>
        <p:grpSp>
          <p:nvGrpSpPr>
            <p:cNvPr id="1540" name="Group 1540"/>
            <p:cNvGrpSpPr/>
            <p:nvPr/>
          </p:nvGrpSpPr>
          <p:grpSpPr>
            <a:xfrm>
              <a:off x="0" y="-1"/>
              <a:ext cx="782944" cy="917733"/>
              <a:chOff x="0" y="0"/>
              <a:chExt cx="782943" cy="917731"/>
            </a:xfrm>
          </p:grpSpPr>
          <p:sp>
            <p:nvSpPr>
              <p:cNvPr id="1536" name="Shape 153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39" name="Group 1539"/>
              <p:cNvGrpSpPr/>
              <p:nvPr/>
            </p:nvGrpSpPr>
            <p:grpSpPr>
              <a:xfrm>
                <a:off x="50923" y="0"/>
                <a:ext cx="681097" cy="786682"/>
                <a:chOff x="0" y="0"/>
                <a:chExt cx="681096" cy="786681"/>
              </a:xfrm>
            </p:grpSpPr>
            <p:sp>
              <p:nvSpPr>
                <p:cNvPr id="1537" name="Shape 153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38" name="Shape 153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45" name="Group 1545"/>
            <p:cNvGrpSpPr/>
            <p:nvPr/>
          </p:nvGrpSpPr>
          <p:grpSpPr>
            <a:xfrm>
              <a:off x="458216" y="-1"/>
              <a:ext cx="782945" cy="917733"/>
              <a:chOff x="0" y="0"/>
              <a:chExt cx="782943" cy="917731"/>
            </a:xfrm>
          </p:grpSpPr>
          <p:sp>
            <p:nvSpPr>
              <p:cNvPr id="1541" name="Shape 154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4" name="Group 1544"/>
              <p:cNvGrpSpPr/>
              <p:nvPr/>
            </p:nvGrpSpPr>
            <p:grpSpPr>
              <a:xfrm>
                <a:off x="50923" y="0"/>
                <a:ext cx="681097" cy="786682"/>
                <a:chOff x="0" y="0"/>
                <a:chExt cx="681096" cy="786681"/>
              </a:xfrm>
            </p:grpSpPr>
            <p:sp>
              <p:nvSpPr>
                <p:cNvPr id="1542" name="Shape 154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3" name="Shape 154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0" name="Group 1550"/>
            <p:cNvGrpSpPr/>
            <p:nvPr/>
          </p:nvGrpSpPr>
          <p:grpSpPr>
            <a:xfrm>
              <a:off x="1758695" y="-1"/>
              <a:ext cx="782944" cy="917733"/>
              <a:chOff x="0" y="0"/>
              <a:chExt cx="782943" cy="917731"/>
            </a:xfrm>
          </p:grpSpPr>
          <p:sp>
            <p:nvSpPr>
              <p:cNvPr id="1546" name="Shape 1546"/>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49" name="Group 1549"/>
              <p:cNvGrpSpPr/>
              <p:nvPr/>
            </p:nvGrpSpPr>
            <p:grpSpPr>
              <a:xfrm>
                <a:off x="50923" y="0"/>
                <a:ext cx="681097" cy="786682"/>
                <a:chOff x="0" y="0"/>
                <a:chExt cx="681096" cy="786681"/>
              </a:xfrm>
            </p:grpSpPr>
            <p:sp>
              <p:nvSpPr>
                <p:cNvPr id="1547" name="Shape 1547"/>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48" name="Shape 1548"/>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55" name="Group 1555"/>
            <p:cNvGrpSpPr/>
            <p:nvPr/>
          </p:nvGrpSpPr>
          <p:grpSpPr>
            <a:xfrm>
              <a:off x="1306576" y="-1"/>
              <a:ext cx="782944" cy="917733"/>
              <a:chOff x="0" y="0"/>
              <a:chExt cx="782943" cy="917731"/>
            </a:xfrm>
          </p:grpSpPr>
          <p:sp>
            <p:nvSpPr>
              <p:cNvPr id="1551" name="Shape 1551"/>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4" name="Group 1554"/>
              <p:cNvGrpSpPr/>
              <p:nvPr/>
            </p:nvGrpSpPr>
            <p:grpSpPr>
              <a:xfrm>
                <a:off x="50923" y="0"/>
                <a:ext cx="681097" cy="786682"/>
                <a:chOff x="0" y="0"/>
                <a:chExt cx="681096" cy="786681"/>
              </a:xfrm>
            </p:grpSpPr>
            <p:sp>
              <p:nvSpPr>
                <p:cNvPr id="1552" name="Shape 1552"/>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3" name="Shape 1553"/>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560" name="Group 1560"/>
            <p:cNvGrpSpPr/>
            <p:nvPr/>
          </p:nvGrpSpPr>
          <p:grpSpPr>
            <a:xfrm>
              <a:off x="789432" y="0"/>
              <a:ext cx="966150" cy="1132478"/>
              <a:chOff x="0" y="0"/>
              <a:chExt cx="966148" cy="1132477"/>
            </a:xfrm>
          </p:grpSpPr>
          <p:sp>
            <p:nvSpPr>
              <p:cNvPr id="1556" name="Shape 1556"/>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59" name="Group 1559"/>
              <p:cNvGrpSpPr/>
              <p:nvPr/>
            </p:nvGrpSpPr>
            <p:grpSpPr>
              <a:xfrm>
                <a:off x="62839" y="0"/>
                <a:ext cx="840471" cy="970763"/>
                <a:chOff x="0" y="0"/>
                <a:chExt cx="840470" cy="970762"/>
              </a:xfrm>
            </p:grpSpPr>
            <p:sp>
              <p:nvSpPr>
                <p:cNvPr id="1557" name="Shape 1557"/>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58" name="Shape 1558"/>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562" name="Shape 1562"/>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563" name="Shape 156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dirty="0"/>
              <a:t>AWS</a:t>
            </a:r>
          </a:p>
        </p:txBody>
      </p:sp>
      <p:sp>
        <p:nvSpPr>
          <p:cNvPr id="1564" name="Shape 156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565" name="Shape 156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grpSp>
        <p:nvGrpSpPr>
          <p:cNvPr id="81" name="Group 1533">
            <a:extLst>
              <a:ext uri="{FF2B5EF4-FFF2-40B4-BE49-F238E27FC236}">
                <a16:creationId xmlns:a16="http://schemas.microsoft.com/office/drawing/2014/main" id="{4F6FA522-956B-2E43-829F-C5C5CF04A088}"/>
              </a:ext>
            </a:extLst>
          </p:cNvPr>
          <p:cNvGrpSpPr/>
          <p:nvPr/>
        </p:nvGrpSpPr>
        <p:grpSpPr>
          <a:xfrm>
            <a:off x="20734521" y="10842989"/>
            <a:ext cx="711656" cy="840741"/>
            <a:chOff x="0" y="0"/>
            <a:chExt cx="711655" cy="840739"/>
          </a:xfrm>
        </p:grpSpPr>
        <p:sp>
          <p:nvSpPr>
            <p:cNvPr id="82" name="Shape 1531">
              <a:extLst>
                <a:ext uri="{FF2B5EF4-FFF2-40B4-BE49-F238E27FC236}">
                  <a16:creationId xmlns:a16="http://schemas.microsoft.com/office/drawing/2014/main" id="{70F5ED5A-E770-5D49-A043-25B2BA782600}"/>
                </a:ext>
              </a:extLst>
            </p:cNvPr>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3" name="Shape 1532">
              <a:extLst>
                <a:ext uri="{FF2B5EF4-FFF2-40B4-BE49-F238E27FC236}">
                  <a16:creationId xmlns:a16="http://schemas.microsoft.com/office/drawing/2014/main" id="{AD2D8793-E7CD-594E-B3CC-8325B5F42CB6}"/>
                </a:ext>
              </a:extLst>
            </p:cNvPr>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rPr dirty="0"/>
                <a:t>√</a:t>
              </a:r>
            </a:p>
          </p:txBody>
        </p:sp>
      </p:grpSp>
    </p:spTree>
  </p:cSld>
  <p:clrMapOvr>
    <a:masterClrMapping/>
  </p:clrMapOvr>
  <p:transition spd="slow"/>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0"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1" name="Shape 1571"/>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572" name="Shape 157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3" name="Shape 1573"/>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4" name="Shape 1574"/>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5" name="Shape 1575"/>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6" name="Shape 157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189</a:t>
            </a:fld>
            <a:endParaRPr/>
          </a:p>
        </p:txBody>
      </p:sp>
      <p:sp>
        <p:nvSpPr>
          <p:cNvPr id="1577" name="Shape 157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78" name="Shape 157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579" name="Shape 157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580" name="Shape 158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581" name="Shape 158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with Sentinel policy as code management</a:t>
            </a:r>
          </a:p>
        </p:txBody>
      </p:sp>
      <p:sp>
        <p:nvSpPr>
          <p:cNvPr id="1582" name="Shape 158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3" name="Shape 158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84" name="Shape 1584"/>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591" name="Group 1591"/>
          <p:cNvGrpSpPr/>
          <p:nvPr/>
        </p:nvGrpSpPr>
        <p:grpSpPr>
          <a:xfrm>
            <a:off x="1823968" y="6618227"/>
            <a:ext cx="681098" cy="2866536"/>
            <a:chOff x="0" y="0"/>
            <a:chExt cx="681096" cy="2866535"/>
          </a:xfrm>
        </p:grpSpPr>
        <p:sp>
          <p:nvSpPr>
            <p:cNvPr id="1585" name="Shape 158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6" name="Shape 158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7" name="Shape 158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88" name="Shape 158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589" name="Shape 158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590" name="Shape 159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592" name="Shape 159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3" name="Shape 159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4" name="Shape 159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595" name="Shape 1595"/>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596" name="pasted-ima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70254" y="6630527"/>
            <a:ext cx="5575185" cy="3037266"/>
          </a:xfrm>
          <a:prstGeom prst="rect">
            <a:avLst/>
          </a:prstGeom>
          <a:ln w="50800">
            <a:solidFill>
              <a:schemeClr val="accent1"/>
            </a:solidFill>
            <a:miter/>
          </a:ln>
          <a:effectLst>
            <a:outerShdw blurRad="127000" dir="2700000" rotWithShape="0">
              <a:srgbClr val="000000">
                <a:alpha val="75000"/>
              </a:srgbClr>
            </a:outerShdw>
          </a:effectLst>
        </p:spPr>
      </p:pic>
      <p:sp>
        <p:nvSpPr>
          <p:cNvPr id="1597" name="Shape 1597"/>
          <p:cNvSpPr/>
          <p:nvPr/>
        </p:nvSpPr>
        <p:spPr>
          <a:xfrm>
            <a:off x="5816865" y="9532653"/>
            <a:ext cx="1" cy="1270001"/>
          </a:xfrm>
          <a:prstGeom prst="line">
            <a:avLst/>
          </a:prstGeom>
          <a:ln w="63500">
            <a:solidFill>
              <a:srgbClr val="DDDDDD"/>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598" name="Shape 1598"/>
          <p:cNvSpPr/>
          <p:nvPr/>
        </p:nvSpPr>
        <p:spPr>
          <a:xfrm>
            <a:off x="1827839" y="11474798"/>
            <a:ext cx="4725400" cy="1390120"/>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5" name="Group 1605"/>
          <p:cNvGrpSpPr/>
          <p:nvPr/>
        </p:nvGrpSpPr>
        <p:grpSpPr>
          <a:xfrm>
            <a:off x="5181865" y="10374780"/>
            <a:ext cx="1270001" cy="1270001"/>
            <a:chOff x="0" y="0"/>
            <a:chExt cx="1270000" cy="1270000"/>
          </a:xfrm>
        </p:grpSpPr>
        <p:sp>
          <p:nvSpPr>
            <p:cNvPr id="1599" name="Shape 1599"/>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04" name="Group 1604"/>
            <p:cNvGrpSpPr/>
            <p:nvPr/>
          </p:nvGrpSpPr>
          <p:grpSpPr>
            <a:xfrm>
              <a:off x="116500" y="159352"/>
              <a:ext cx="1011600" cy="976696"/>
              <a:chOff x="0" y="0"/>
              <a:chExt cx="1011598" cy="976695"/>
            </a:xfrm>
          </p:grpSpPr>
          <p:sp>
            <p:nvSpPr>
              <p:cNvPr id="1600" name="Shape 1600"/>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1" name="Shape 1601"/>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2" name="Shape 1602"/>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03" name="Shape 1603"/>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sp>
        <p:nvSpPr>
          <p:cNvPr id="1606" name="Shape 1606"/>
          <p:cNvSpPr/>
          <p:nvPr/>
        </p:nvSpPr>
        <p:spPr>
          <a:xfrm>
            <a:off x="5181865" y="10711887"/>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grpSp>
        <p:nvGrpSpPr>
          <p:cNvPr id="1611" name="Group 1611"/>
          <p:cNvGrpSpPr/>
          <p:nvPr/>
        </p:nvGrpSpPr>
        <p:grpSpPr>
          <a:xfrm>
            <a:off x="1985440" y="11660010"/>
            <a:ext cx="1019695" cy="1019696"/>
            <a:chOff x="0" y="0"/>
            <a:chExt cx="1019694" cy="1019694"/>
          </a:xfrm>
        </p:grpSpPr>
        <p:pic>
          <p:nvPicPr>
            <p:cNvPr id="1607"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08" name="Shape 1608"/>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09" name="Shape 1609"/>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0" name="Shape 1610"/>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616" name="Group 1616"/>
          <p:cNvGrpSpPr/>
          <p:nvPr/>
        </p:nvGrpSpPr>
        <p:grpSpPr>
          <a:xfrm>
            <a:off x="3140930" y="11660010"/>
            <a:ext cx="1019695" cy="1019696"/>
            <a:chOff x="0" y="0"/>
            <a:chExt cx="1019694" cy="1019694"/>
          </a:xfrm>
        </p:grpSpPr>
        <p:pic>
          <p:nvPicPr>
            <p:cNvPr id="1612" name="pasted-image.pdf"/>
            <p:cNvPicPr>
              <a:picLocks noChangeAspect="1"/>
            </p:cNvPicPr>
            <p:nvPr/>
          </p:nvPicPr>
          <p:blipFill>
            <a:blip r:embed="rId4">
              <a:alphaModFix amt="34000"/>
              <a:extLst/>
            </a:blip>
            <a:srcRect/>
            <a:stretch>
              <a:fillRect/>
            </a:stretch>
          </p:blipFill>
          <p:spPr>
            <a:xfrm>
              <a:off x="0" y="0"/>
              <a:ext cx="1019695" cy="1019695"/>
            </a:xfrm>
            <a:prstGeom prst="rect">
              <a:avLst/>
            </a:prstGeom>
            <a:ln w="12700" cap="flat">
              <a:noFill/>
              <a:miter lim="400000"/>
            </a:ln>
            <a:effectLst/>
          </p:spPr>
        </p:pic>
        <p:sp>
          <p:nvSpPr>
            <p:cNvPr id="1613" name="Shape 1613"/>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4" name="Shape 1614"/>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15" name="Shape 1615"/>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1617" name="Shape 1617"/>
          <p:cNvSpPr/>
          <p:nvPr/>
        </p:nvSpPr>
        <p:spPr>
          <a:xfrm>
            <a:off x="4296420" y="11790182"/>
            <a:ext cx="2218046" cy="8280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800"/>
            </a:lvl1pPr>
          </a:lstStyle>
          <a:p>
            <a:r>
              <a:t>+ policy</a:t>
            </a:r>
          </a:p>
        </p:txBody>
      </p:sp>
      <p:grpSp>
        <p:nvGrpSpPr>
          <p:cNvPr id="1643" name="Group 1643"/>
          <p:cNvGrpSpPr/>
          <p:nvPr/>
        </p:nvGrpSpPr>
        <p:grpSpPr>
          <a:xfrm>
            <a:off x="4546046" y="4769116"/>
            <a:ext cx="2541639" cy="1132479"/>
            <a:chOff x="0" y="0"/>
            <a:chExt cx="2541638" cy="1132477"/>
          </a:xfrm>
        </p:grpSpPr>
        <p:grpSp>
          <p:nvGrpSpPr>
            <p:cNvPr id="1622" name="Group 1622"/>
            <p:cNvGrpSpPr/>
            <p:nvPr/>
          </p:nvGrpSpPr>
          <p:grpSpPr>
            <a:xfrm>
              <a:off x="0" y="-1"/>
              <a:ext cx="782944" cy="917733"/>
              <a:chOff x="0" y="0"/>
              <a:chExt cx="782943" cy="917731"/>
            </a:xfrm>
          </p:grpSpPr>
          <p:sp>
            <p:nvSpPr>
              <p:cNvPr id="1618" name="Shape 161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1" name="Group 1621"/>
              <p:cNvGrpSpPr/>
              <p:nvPr/>
            </p:nvGrpSpPr>
            <p:grpSpPr>
              <a:xfrm>
                <a:off x="50923" y="0"/>
                <a:ext cx="681097" cy="786682"/>
                <a:chOff x="0" y="0"/>
                <a:chExt cx="681096" cy="786681"/>
              </a:xfrm>
            </p:grpSpPr>
            <p:sp>
              <p:nvSpPr>
                <p:cNvPr id="1619" name="Shape 161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0" name="Shape 162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27" name="Group 1627"/>
            <p:cNvGrpSpPr/>
            <p:nvPr/>
          </p:nvGrpSpPr>
          <p:grpSpPr>
            <a:xfrm>
              <a:off x="458216" y="-1"/>
              <a:ext cx="782945" cy="917733"/>
              <a:chOff x="0" y="0"/>
              <a:chExt cx="782943" cy="917731"/>
            </a:xfrm>
          </p:grpSpPr>
          <p:sp>
            <p:nvSpPr>
              <p:cNvPr id="1623" name="Shape 16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26" name="Group 1626"/>
              <p:cNvGrpSpPr/>
              <p:nvPr/>
            </p:nvGrpSpPr>
            <p:grpSpPr>
              <a:xfrm>
                <a:off x="50923" y="0"/>
                <a:ext cx="681097" cy="786682"/>
                <a:chOff x="0" y="0"/>
                <a:chExt cx="681096" cy="786681"/>
              </a:xfrm>
            </p:grpSpPr>
            <p:sp>
              <p:nvSpPr>
                <p:cNvPr id="1624" name="Shape 16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25" name="Shape 16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2" name="Group 1632"/>
            <p:cNvGrpSpPr/>
            <p:nvPr/>
          </p:nvGrpSpPr>
          <p:grpSpPr>
            <a:xfrm>
              <a:off x="1758695" y="-1"/>
              <a:ext cx="782944" cy="917733"/>
              <a:chOff x="0" y="0"/>
              <a:chExt cx="782943" cy="917731"/>
            </a:xfrm>
          </p:grpSpPr>
          <p:sp>
            <p:nvSpPr>
              <p:cNvPr id="1628" name="Shape 16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1" name="Group 1631"/>
              <p:cNvGrpSpPr/>
              <p:nvPr/>
            </p:nvGrpSpPr>
            <p:grpSpPr>
              <a:xfrm>
                <a:off x="50923" y="0"/>
                <a:ext cx="681097" cy="786682"/>
                <a:chOff x="0" y="0"/>
                <a:chExt cx="681096" cy="786681"/>
              </a:xfrm>
            </p:grpSpPr>
            <p:sp>
              <p:nvSpPr>
                <p:cNvPr id="1629" name="Shape 16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0" name="Shape 16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37" name="Group 1637"/>
            <p:cNvGrpSpPr/>
            <p:nvPr/>
          </p:nvGrpSpPr>
          <p:grpSpPr>
            <a:xfrm>
              <a:off x="1306576" y="-1"/>
              <a:ext cx="782944" cy="917733"/>
              <a:chOff x="0" y="0"/>
              <a:chExt cx="782943" cy="917731"/>
            </a:xfrm>
          </p:grpSpPr>
          <p:sp>
            <p:nvSpPr>
              <p:cNvPr id="1633" name="Shape 16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36" name="Group 1636"/>
              <p:cNvGrpSpPr/>
              <p:nvPr/>
            </p:nvGrpSpPr>
            <p:grpSpPr>
              <a:xfrm>
                <a:off x="50923" y="0"/>
                <a:ext cx="681097" cy="786682"/>
                <a:chOff x="0" y="0"/>
                <a:chExt cx="681096" cy="786681"/>
              </a:xfrm>
            </p:grpSpPr>
            <p:sp>
              <p:nvSpPr>
                <p:cNvPr id="1634" name="Shape 16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35" name="Shape 16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642" name="Group 1642"/>
            <p:cNvGrpSpPr/>
            <p:nvPr/>
          </p:nvGrpSpPr>
          <p:grpSpPr>
            <a:xfrm>
              <a:off x="789432" y="0"/>
              <a:ext cx="966150" cy="1132478"/>
              <a:chOff x="0" y="0"/>
              <a:chExt cx="966148" cy="1132477"/>
            </a:xfrm>
          </p:grpSpPr>
          <p:sp>
            <p:nvSpPr>
              <p:cNvPr id="1638" name="Shape 1638"/>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41" name="Group 1641"/>
              <p:cNvGrpSpPr/>
              <p:nvPr/>
            </p:nvGrpSpPr>
            <p:grpSpPr>
              <a:xfrm>
                <a:off x="62839" y="0"/>
                <a:ext cx="840471" cy="970763"/>
                <a:chOff x="0" y="0"/>
                <a:chExt cx="840470" cy="970762"/>
              </a:xfrm>
            </p:grpSpPr>
            <p:sp>
              <p:nvSpPr>
                <p:cNvPr id="1639" name="Shape 1639"/>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40" name="Shape 1640"/>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644" name="Shape 1644"/>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Enterprise products build on open source to address organizational complexity"/>
          <p:cNvSpPr txBox="1">
            <a:spLocks noGrp="1"/>
          </p:cNvSpPr>
          <p:nvPr>
            <p:ph type="title"/>
          </p:nvPr>
        </p:nvSpPr>
        <p:spPr>
          <a:xfrm>
            <a:off x="1519601" y="1078906"/>
            <a:ext cx="21746800" cy="1483069"/>
          </a:xfrm>
          <a:prstGeom prst="rect">
            <a:avLst/>
          </a:prstGeom>
        </p:spPr>
        <p:txBody>
          <a:bodyPr/>
          <a:lstStyle>
            <a:lvl1pPr defTabSz="1280158">
              <a:spcBef>
                <a:spcPts val="1300"/>
              </a:spcBef>
              <a:defRPr sz="4600" spc="-200"/>
            </a:lvl1pPr>
          </a:lstStyle>
          <a:p>
            <a:r>
              <a:t>Enterprise products build on open source to address organizational complexity</a:t>
            </a:r>
          </a:p>
        </p:txBody>
      </p:sp>
      <p:grpSp>
        <p:nvGrpSpPr>
          <p:cNvPr id="2079" name="Collaboration"/>
          <p:cNvGrpSpPr/>
          <p:nvPr/>
        </p:nvGrpSpPr>
        <p:grpSpPr>
          <a:xfrm>
            <a:off x="10956691" y="8227415"/>
            <a:ext cx="3498054" cy="1259691"/>
            <a:chOff x="0" y="0"/>
            <a:chExt cx="3498053" cy="1259689"/>
          </a:xfrm>
        </p:grpSpPr>
        <p:sp>
          <p:nvSpPr>
            <p:cNvPr id="2077" name="Rectangle"/>
            <p:cNvSpPr/>
            <p:nvPr/>
          </p:nvSpPr>
          <p:spPr>
            <a:xfrm>
              <a:off x="-1" y="0"/>
              <a:ext cx="3498055"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78"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 Collaboration</a:t>
              </a:r>
            </a:p>
          </p:txBody>
        </p:sp>
      </p:grpSp>
      <p:sp>
        <p:nvSpPr>
          <p:cNvPr id="2080" name="Line"/>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3" name="Governance &amp; Policy…"/>
          <p:cNvGrpSpPr/>
          <p:nvPr/>
        </p:nvGrpSpPr>
        <p:grpSpPr>
          <a:xfrm>
            <a:off x="17094364" y="5200372"/>
            <a:ext cx="3498055" cy="3047662"/>
            <a:chOff x="0" y="0"/>
            <a:chExt cx="3498053" cy="3047661"/>
          </a:xfrm>
        </p:grpSpPr>
        <p:sp>
          <p:nvSpPr>
            <p:cNvPr id="2081" name="Rectangle"/>
            <p:cNvSpPr/>
            <p:nvPr/>
          </p:nvSpPr>
          <p:spPr>
            <a:xfrm>
              <a:off x="0" y="-1"/>
              <a:ext cx="3498054" cy="3047663"/>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2" name="Governance &amp; Policy…"/>
            <p:cNvSpPr txBox="1"/>
            <p:nvPr/>
          </p:nvSpPr>
          <p:spPr>
            <a:xfrm>
              <a:off x="0" y="609430"/>
              <a:ext cx="3498054" cy="1828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lgn="ctr" defTabSz="825500">
                <a:lnSpc>
                  <a:spcPct val="100000"/>
                </a:lnSpc>
                <a:spcBef>
                  <a:spcPts val="0"/>
                </a:spcBef>
                <a:defRPr sz="2800" b="0">
                  <a:solidFill>
                    <a:srgbClr val="FFFFFF"/>
                  </a:solidFill>
                  <a:latin typeface="Verdana"/>
                  <a:ea typeface="Verdana"/>
                  <a:cs typeface="Verdana"/>
                  <a:sym typeface="Verdana"/>
                </a:defRPr>
              </a:pPr>
              <a:r>
                <a:rPr dirty="0"/>
                <a:t>Governance &amp; Policy</a:t>
              </a:r>
            </a:p>
            <a:p>
              <a:pPr algn="ctr" defTabSz="825500">
                <a:lnSpc>
                  <a:spcPct val="100000"/>
                </a:lnSpc>
                <a:spcBef>
                  <a:spcPts val="0"/>
                </a:spcBef>
                <a:defRPr sz="2800" b="0">
                  <a:solidFill>
                    <a:srgbClr val="FFFFFF"/>
                  </a:solidFill>
                  <a:latin typeface="Verdana"/>
                  <a:ea typeface="Verdana"/>
                  <a:cs typeface="Verdana"/>
                  <a:sym typeface="Verdana"/>
                </a:defRPr>
              </a:pPr>
              <a:endParaRPr dirty="0"/>
            </a:p>
            <a:p>
              <a:pPr algn="ctr" defTabSz="825500">
                <a:lnSpc>
                  <a:spcPct val="100000"/>
                </a:lnSpc>
                <a:spcBef>
                  <a:spcPts val="0"/>
                </a:spcBef>
                <a:defRPr sz="2800" b="0">
                  <a:solidFill>
                    <a:srgbClr val="FFFFFF"/>
                  </a:solidFill>
                  <a:latin typeface="Verdana"/>
                  <a:ea typeface="Verdana"/>
                  <a:cs typeface="Verdana"/>
                  <a:sym typeface="Verdana"/>
                </a:defRPr>
              </a:pPr>
              <a:r>
                <a:rPr dirty="0"/>
                <a:t>Operations</a:t>
              </a:r>
            </a:p>
          </p:txBody>
        </p:sp>
      </p:grpSp>
      <p:sp>
        <p:nvSpPr>
          <p:cNvPr id="2084" name="Line"/>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grpSp>
        <p:nvGrpSpPr>
          <p:cNvPr id="2087" name="Open Source"/>
          <p:cNvGrpSpPr/>
          <p:nvPr/>
        </p:nvGrpSpPr>
        <p:grpSpPr>
          <a:xfrm>
            <a:off x="4625849" y="9468218"/>
            <a:ext cx="3498055" cy="1259691"/>
            <a:chOff x="0" y="0"/>
            <a:chExt cx="3498053" cy="1259689"/>
          </a:xfrm>
        </p:grpSpPr>
        <p:sp>
          <p:nvSpPr>
            <p:cNvPr id="2085"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86"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088" name="Connection Line"/>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endParaRPr/>
          </a:p>
        </p:txBody>
      </p:sp>
      <p:sp>
        <p:nvSpPr>
          <p:cNvPr id="2089" name="Slide Number"/>
          <p:cNvSpPr txBox="1">
            <a:spLocks noGrp="1"/>
          </p:cNvSpPr>
          <p:nvPr>
            <p:ph type="sldNum" sz="quarter" idx="4294967295"/>
          </p:nvPr>
        </p:nvSpPr>
        <p:spPr>
          <a:xfrm>
            <a:off x="23460168" y="12945581"/>
            <a:ext cx="514904"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2090" name="Line"/>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1" name="Line"/>
          <p:cNvSpPr/>
          <p:nvPr/>
        </p:nvSpPr>
        <p:spPr>
          <a:xfrm>
            <a:off x="4644899" y="10735492"/>
            <a:ext cx="15784062" cy="2"/>
          </a:xfrm>
          <a:prstGeom prst="line">
            <a:avLst/>
          </a:prstGeom>
          <a:ln w="38100" cap="sq">
            <a:solidFill>
              <a:schemeClr val="accent1"/>
            </a:solidFill>
            <a:miter/>
          </a:ln>
        </p:spPr>
        <p:txBody>
          <a:bodyPr lIns="45718" tIns="45718" rIns="45718" bIns="45718"/>
          <a:lstStyle/>
          <a:p>
            <a:pPr>
              <a:defRPr>
                <a:solidFill>
                  <a:srgbClr val="FFFFFF"/>
                </a:solidFill>
              </a:defRPr>
            </a:pPr>
            <a:endParaRPr/>
          </a:p>
        </p:txBody>
      </p:sp>
      <p:sp>
        <p:nvSpPr>
          <p:cNvPr id="2095" name="Organizational Complexity"/>
          <p:cNvSpPr txBox="1"/>
          <p:nvPr/>
        </p:nvSpPr>
        <p:spPr>
          <a:xfrm rot="16200000">
            <a:off x="1369683" y="7121476"/>
            <a:ext cx="4915851" cy="739139"/>
          </a:xfrm>
          <a:prstGeom prst="rect">
            <a:avLst/>
          </a:prstGeom>
          <a:ln w="12700">
            <a:miter lim="400000"/>
          </a:ln>
          <a:extLst>
            <a:ext uri="{C572A759-6A51-4108-AA02-DFA0A04FC94B}">
              <ma14:wrappingTextBoxFlag xmlns:ma14="http://schemas.microsoft.com/office/mac/drawingml/2011/main" xmlns="" val="1"/>
            </a:ext>
          </a:extLst>
        </p:spPr>
        <p:txBody>
          <a:bodyPr wrap="none" lIns="121918" tIns="121918" rIns="121918" bIns="121918" anchor="b">
            <a:spAutoFit/>
          </a:bodyPr>
          <a:lstStyle>
            <a:lvl1pPr>
              <a:defRPr sz="3200" b="0">
                <a:solidFill>
                  <a:srgbClr val="535353"/>
                </a:solidFill>
                <a:latin typeface="Tahoma"/>
                <a:ea typeface="Tahoma"/>
                <a:cs typeface="Tahoma"/>
                <a:sym typeface="Tahoma"/>
              </a:defRPr>
            </a:lvl1pPr>
          </a:lstStyle>
          <a:p>
            <a:r>
              <a:t>Organizational Complexity</a:t>
            </a:r>
          </a:p>
        </p:txBody>
      </p:sp>
      <p:sp>
        <p:nvSpPr>
          <p:cNvPr id="2096" name="Circle"/>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sp>
        <p:nvSpPr>
          <p:cNvPr id="2097" name="Circle"/>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0" name="Open Source"/>
          <p:cNvGrpSpPr/>
          <p:nvPr/>
        </p:nvGrpSpPr>
        <p:grpSpPr>
          <a:xfrm>
            <a:off x="10956691" y="9488950"/>
            <a:ext cx="3498054" cy="1259691"/>
            <a:chOff x="0" y="0"/>
            <a:chExt cx="3498053" cy="1259689"/>
          </a:xfrm>
        </p:grpSpPr>
        <p:sp>
          <p:nvSpPr>
            <p:cNvPr id="2098" name="Rectangle"/>
            <p:cNvSpPr/>
            <p:nvPr/>
          </p:nvSpPr>
          <p:spPr>
            <a:xfrm>
              <a:off x="-1" y="0"/>
              <a:ext cx="3498055"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099" name="Open Source"/>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lvl="1" indent="228600" algn="ctr" defTabSz="825500">
                <a:lnSpc>
                  <a:spcPct val="100000"/>
                </a:lnSpc>
                <a:spcBef>
                  <a:spcPts val="0"/>
                </a:spcBef>
                <a:defRPr sz="2800" b="0">
                  <a:solidFill>
                    <a:srgbClr val="FFFFFF"/>
                  </a:solidFill>
                  <a:latin typeface="Verdana"/>
                  <a:ea typeface="Verdana"/>
                  <a:cs typeface="Verdana"/>
                  <a:sym typeface="Verdana"/>
                </a:defRPr>
              </a:pPr>
              <a:r>
                <a:t>Open Source</a:t>
              </a:r>
            </a:p>
          </p:txBody>
        </p:sp>
      </p:grpSp>
      <p:grpSp>
        <p:nvGrpSpPr>
          <p:cNvPr id="2103" name="Open Source"/>
          <p:cNvGrpSpPr/>
          <p:nvPr/>
        </p:nvGrpSpPr>
        <p:grpSpPr>
          <a:xfrm>
            <a:off x="17094364" y="9494853"/>
            <a:ext cx="3498055" cy="1259690"/>
            <a:chOff x="0" y="0"/>
            <a:chExt cx="3498053" cy="1259689"/>
          </a:xfrm>
        </p:grpSpPr>
        <p:sp>
          <p:nvSpPr>
            <p:cNvPr id="2101" name="Rectangle"/>
            <p:cNvSpPr/>
            <p:nvPr/>
          </p:nvSpPr>
          <p:spPr>
            <a:xfrm>
              <a:off x="0" y="0"/>
              <a:ext cx="3498054" cy="1259690"/>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2" name="Open Source"/>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Open Source</a:t>
              </a:r>
            </a:p>
          </p:txBody>
        </p:sp>
      </p:grpSp>
      <p:sp>
        <p:nvSpPr>
          <p:cNvPr id="2104" name="Line"/>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endParaRPr/>
          </a:p>
        </p:txBody>
      </p:sp>
      <p:sp>
        <p:nvSpPr>
          <p:cNvPr id="2105" name="Circle"/>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sz="8400" b="0">
                <a:solidFill>
                  <a:srgbClr val="FFFFFF"/>
                </a:solidFill>
                <a:latin typeface="Verdana"/>
                <a:ea typeface="Verdana"/>
                <a:cs typeface="Verdana"/>
                <a:sym typeface="Verdana"/>
              </a:defRPr>
            </a:pPr>
            <a:endParaRPr/>
          </a:p>
        </p:txBody>
      </p:sp>
      <p:grpSp>
        <p:nvGrpSpPr>
          <p:cNvPr id="2108" name="Collaboration"/>
          <p:cNvGrpSpPr/>
          <p:nvPr/>
        </p:nvGrpSpPr>
        <p:grpSpPr>
          <a:xfrm>
            <a:off x="17094364" y="8246019"/>
            <a:ext cx="3498055" cy="1259691"/>
            <a:chOff x="0" y="0"/>
            <a:chExt cx="3498053" cy="1259689"/>
          </a:xfrm>
        </p:grpSpPr>
        <p:sp>
          <p:nvSpPr>
            <p:cNvPr id="2106" name="Rectangle"/>
            <p:cNvSpPr/>
            <p:nvPr/>
          </p:nvSpPr>
          <p:spPr>
            <a:xfrm>
              <a:off x="0" y="0"/>
              <a:ext cx="3498054" cy="1259690"/>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2800" b="0">
                  <a:solidFill>
                    <a:srgbClr val="FFFFFF"/>
                  </a:solidFill>
                  <a:latin typeface="Verdana"/>
                  <a:ea typeface="Verdana"/>
                  <a:cs typeface="Verdana"/>
                  <a:sym typeface="Verdana"/>
                </a:defRPr>
              </a:pPr>
              <a:endParaRPr/>
            </a:p>
          </p:txBody>
        </p:sp>
        <p:sp>
          <p:nvSpPr>
            <p:cNvPr id="2107"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825500">
                <a:lnSpc>
                  <a:spcPct val="100000"/>
                </a:lnSpc>
                <a:spcBef>
                  <a:spcPts val="0"/>
                </a:spcBef>
                <a:defRPr sz="2800" b="0">
                  <a:solidFill>
                    <a:srgbClr val="FFFFFF"/>
                  </a:solidFill>
                  <a:latin typeface="Verdana"/>
                  <a:ea typeface="Verdana"/>
                  <a:cs typeface="Verdana"/>
                  <a:sym typeface="Verdana"/>
                </a:defRPr>
              </a:lvl1pPr>
            </a:lstStyle>
            <a:p>
              <a:r>
                <a:t>Collaboration</a:t>
              </a:r>
            </a:p>
          </p:txBody>
        </p:sp>
      </p:grpSp>
      <p:sp>
        <p:nvSpPr>
          <p:cNvPr id="71" name="Shape 1008">
            <a:extLst>
              <a:ext uri="{FF2B5EF4-FFF2-40B4-BE49-F238E27FC236}">
                <a16:creationId xmlns:a16="http://schemas.microsoft.com/office/drawing/2014/main" id="{ABC8153B-6791-A841-BF38-7F1B8D0CC61E}"/>
              </a:ext>
            </a:extLst>
          </p:cNvPr>
          <p:cNvSpPr/>
          <p:nvPr/>
        </p:nvSpPr>
        <p:spPr>
          <a:xfrm>
            <a:off x="4493221" y="11180403"/>
            <a:ext cx="3472406"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rPr dirty="0"/>
              <a:t>Individuals use</a:t>
            </a:r>
          </a:p>
          <a:p>
            <a:pPr algn="ctr">
              <a:lnSpc>
                <a:spcPct val="100000"/>
              </a:lnSpc>
              <a:spcBef>
                <a:spcPts val="0"/>
              </a:spcBef>
              <a:defRPr sz="2600">
                <a:solidFill>
                  <a:srgbClr val="44546A"/>
                </a:solidFill>
                <a:latin typeface="Verdana"/>
                <a:ea typeface="Verdana"/>
                <a:cs typeface="Verdana"/>
                <a:sym typeface="Verdana"/>
              </a:defRPr>
            </a:pPr>
            <a:r>
              <a:rPr dirty="0"/>
              <a:t>OSS</a:t>
            </a:r>
          </a:p>
        </p:txBody>
      </p:sp>
      <p:sp>
        <p:nvSpPr>
          <p:cNvPr id="72" name="Shape 1009">
            <a:extLst>
              <a:ext uri="{FF2B5EF4-FFF2-40B4-BE49-F238E27FC236}">
                <a16:creationId xmlns:a16="http://schemas.microsoft.com/office/drawing/2014/main" id="{2BF34279-193F-0C41-9A19-2F1FE8A2811C}"/>
              </a:ext>
            </a:extLst>
          </p:cNvPr>
          <p:cNvSpPr/>
          <p:nvPr/>
        </p:nvSpPr>
        <p:spPr>
          <a:xfrm>
            <a:off x="11421594" y="11180403"/>
            <a:ext cx="2568729"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73" name="Shape 1010">
            <a:extLst>
              <a:ext uri="{FF2B5EF4-FFF2-40B4-BE49-F238E27FC236}">
                <a16:creationId xmlns:a16="http://schemas.microsoft.com/office/drawing/2014/main" id="{1EDA61CA-3F63-DD47-B5AD-9A13C0A9C8FC}"/>
              </a:ext>
            </a:extLst>
          </p:cNvPr>
          <p:cNvSpPr/>
          <p:nvPr/>
        </p:nvSpPr>
        <p:spPr>
          <a:xfrm>
            <a:off x="16936608" y="11180403"/>
            <a:ext cx="3790033" cy="942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algn="ctr">
              <a:lnSpc>
                <a:spcPct val="100000"/>
              </a:lnSpc>
              <a:spcBef>
                <a:spcPts val="0"/>
              </a:spcBef>
              <a:defRPr sz="2000" b="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74" name="Group 1022">
            <a:extLst>
              <a:ext uri="{FF2B5EF4-FFF2-40B4-BE49-F238E27FC236}">
                <a16:creationId xmlns:a16="http://schemas.microsoft.com/office/drawing/2014/main" id="{035217C2-1545-8E43-8B6D-C2249C5B43E9}"/>
              </a:ext>
            </a:extLst>
          </p:cNvPr>
          <p:cNvGrpSpPr/>
          <p:nvPr/>
        </p:nvGrpSpPr>
        <p:grpSpPr>
          <a:xfrm>
            <a:off x="5921681" y="12178682"/>
            <a:ext cx="681098" cy="786684"/>
            <a:chOff x="0" y="0"/>
            <a:chExt cx="681096" cy="786682"/>
          </a:xfrm>
        </p:grpSpPr>
        <p:sp>
          <p:nvSpPr>
            <p:cNvPr id="75" name="Shape 1020">
              <a:extLst>
                <a:ext uri="{FF2B5EF4-FFF2-40B4-BE49-F238E27FC236}">
                  <a16:creationId xmlns:a16="http://schemas.microsoft.com/office/drawing/2014/main" id="{8296AF9C-FA18-F04B-81ED-DEBF1DA90C83}"/>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76" name="Shape 1021">
              <a:extLst>
                <a:ext uri="{FF2B5EF4-FFF2-40B4-BE49-F238E27FC236}">
                  <a16:creationId xmlns:a16="http://schemas.microsoft.com/office/drawing/2014/main" id="{C6BB4D61-52FB-A14D-8B20-239DA63CF12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7" name="Group 1032">
            <a:extLst>
              <a:ext uri="{FF2B5EF4-FFF2-40B4-BE49-F238E27FC236}">
                <a16:creationId xmlns:a16="http://schemas.microsoft.com/office/drawing/2014/main" id="{C59B527C-D99F-F647-9C37-213D496C6E31}"/>
              </a:ext>
            </a:extLst>
          </p:cNvPr>
          <p:cNvGrpSpPr/>
          <p:nvPr/>
        </p:nvGrpSpPr>
        <p:grpSpPr>
          <a:xfrm>
            <a:off x="11641343" y="12178682"/>
            <a:ext cx="2128751" cy="786684"/>
            <a:chOff x="0" y="0"/>
            <a:chExt cx="2128749" cy="786682"/>
          </a:xfrm>
        </p:grpSpPr>
        <p:grpSp>
          <p:nvGrpSpPr>
            <p:cNvPr id="78" name="Group 1025">
              <a:extLst>
                <a:ext uri="{FF2B5EF4-FFF2-40B4-BE49-F238E27FC236}">
                  <a16:creationId xmlns:a16="http://schemas.microsoft.com/office/drawing/2014/main" id="{77903F49-FD8E-AC4D-B0DC-1EB3865F2923}"/>
                </a:ext>
              </a:extLst>
            </p:cNvPr>
            <p:cNvGrpSpPr/>
            <p:nvPr/>
          </p:nvGrpSpPr>
          <p:grpSpPr>
            <a:xfrm>
              <a:off x="0" y="0"/>
              <a:ext cx="681097" cy="786683"/>
              <a:chOff x="0" y="0"/>
              <a:chExt cx="681096" cy="786682"/>
            </a:xfrm>
          </p:grpSpPr>
          <p:sp>
            <p:nvSpPr>
              <p:cNvPr id="85" name="Shape 1023">
                <a:extLst>
                  <a:ext uri="{FF2B5EF4-FFF2-40B4-BE49-F238E27FC236}">
                    <a16:creationId xmlns:a16="http://schemas.microsoft.com/office/drawing/2014/main" id="{C5F17418-D708-ED46-B5C1-8BC9CC34048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6" name="Shape 1024">
                <a:extLst>
                  <a:ext uri="{FF2B5EF4-FFF2-40B4-BE49-F238E27FC236}">
                    <a16:creationId xmlns:a16="http://schemas.microsoft.com/office/drawing/2014/main" id="{13C7BA4F-2BF9-C546-9700-91FC5D13C01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79" name="Group 1028">
              <a:extLst>
                <a:ext uri="{FF2B5EF4-FFF2-40B4-BE49-F238E27FC236}">
                  <a16:creationId xmlns:a16="http://schemas.microsoft.com/office/drawing/2014/main" id="{D8749CA5-0F50-E340-9316-73AD9A18790F}"/>
                </a:ext>
              </a:extLst>
            </p:cNvPr>
            <p:cNvGrpSpPr/>
            <p:nvPr/>
          </p:nvGrpSpPr>
          <p:grpSpPr>
            <a:xfrm>
              <a:off x="736600" y="0"/>
              <a:ext cx="681097" cy="786683"/>
              <a:chOff x="0" y="0"/>
              <a:chExt cx="681096" cy="786682"/>
            </a:xfrm>
          </p:grpSpPr>
          <p:sp>
            <p:nvSpPr>
              <p:cNvPr id="83" name="Shape 1026">
                <a:extLst>
                  <a:ext uri="{FF2B5EF4-FFF2-40B4-BE49-F238E27FC236}">
                    <a16:creationId xmlns:a16="http://schemas.microsoft.com/office/drawing/2014/main" id="{759B2770-6F1E-9C48-91CB-867A4CE08651}"/>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4" name="Shape 1027">
                <a:extLst>
                  <a:ext uri="{FF2B5EF4-FFF2-40B4-BE49-F238E27FC236}">
                    <a16:creationId xmlns:a16="http://schemas.microsoft.com/office/drawing/2014/main" id="{0D77ABA6-8FB1-1548-A900-80FB224CDC6B}"/>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0" name="Group 1031">
              <a:extLst>
                <a:ext uri="{FF2B5EF4-FFF2-40B4-BE49-F238E27FC236}">
                  <a16:creationId xmlns:a16="http://schemas.microsoft.com/office/drawing/2014/main" id="{C90F6BAA-88F9-B840-BD7B-95C8FC294CE7}"/>
                </a:ext>
              </a:extLst>
            </p:cNvPr>
            <p:cNvGrpSpPr/>
            <p:nvPr/>
          </p:nvGrpSpPr>
          <p:grpSpPr>
            <a:xfrm>
              <a:off x="1447652" y="0"/>
              <a:ext cx="681098" cy="786683"/>
              <a:chOff x="0" y="0"/>
              <a:chExt cx="681096" cy="786682"/>
            </a:xfrm>
          </p:grpSpPr>
          <p:sp>
            <p:nvSpPr>
              <p:cNvPr id="81" name="Shape 1029">
                <a:extLst>
                  <a:ext uri="{FF2B5EF4-FFF2-40B4-BE49-F238E27FC236}">
                    <a16:creationId xmlns:a16="http://schemas.microsoft.com/office/drawing/2014/main" id="{52A79675-31E3-3242-A6BE-91648A6E4AA6}"/>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82" name="Shape 1030">
                <a:extLst>
                  <a:ext uri="{FF2B5EF4-FFF2-40B4-BE49-F238E27FC236}">
                    <a16:creationId xmlns:a16="http://schemas.microsoft.com/office/drawing/2014/main" id="{620A35FF-487E-0F48-87EB-87E04D86C377}"/>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87" name="Group 1042">
            <a:extLst>
              <a:ext uri="{FF2B5EF4-FFF2-40B4-BE49-F238E27FC236}">
                <a16:creationId xmlns:a16="http://schemas.microsoft.com/office/drawing/2014/main" id="{346B8C05-5B67-D54A-AD1C-E9A2648FAA10}"/>
              </a:ext>
            </a:extLst>
          </p:cNvPr>
          <p:cNvGrpSpPr/>
          <p:nvPr/>
        </p:nvGrpSpPr>
        <p:grpSpPr>
          <a:xfrm>
            <a:off x="17067817" y="12178682"/>
            <a:ext cx="1497176" cy="553285"/>
            <a:chOff x="0" y="0"/>
            <a:chExt cx="1497175" cy="553283"/>
          </a:xfrm>
        </p:grpSpPr>
        <p:grpSp>
          <p:nvGrpSpPr>
            <p:cNvPr id="88" name="Group 1035">
              <a:extLst>
                <a:ext uri="{FF2B5EF4-FFF2-40B4-BE49-F238E27FC236}">
                  <a16:creationId xmlns:a16="http://schemas.microsoft.com/office/drawing/2014/main" id="{FB96ED8C-FCC1-4448-A332-E90A0C677AB2}"/>
                </a:ext>
              </a:extLst>
            </p:cNvPr>
            <p:cNvGrpSpPr/>
            <p:nvPr/>
          </p:nvGrpSpPr>
          <p:grpSpPr>
            <a:xfrm>
              <a:off x="0" y="-1"/>
              <a:ext cx="479024" cy="553285"/>
              <a:chOff x="0" y="0"/>
              <a:chExt cx="479023" cy="553283"/>
            </a:xfrm>
          </p:grpSpPr>
          <p:sp>
            <p:nvSpPr>
              <p:cNvPr id="95" name="Shape 1033">
                <a:extLst>
                  <a:ext uri="{FF2B5EF4-FFF2-40B4-BE49-F238E27FC236}">
                    <a16:creationId xmlns:a16="http://schemas.microsoft.com/office/drawing/2014/main" id="{292C01BE-95A5-EA4B-8151-7605FDF3A4A9}"/>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6" name="Shape 1034">
                <a:extLst>
                  <a:ext uri="{FF2B5EF4-FFF2-40B4-BE49-F238E27FC236}">
                    <a16:creationId xmlns:a16="http://schemas.microsoft.com/office/drawing/2014/main" id="{B02B8067-84AA-B743-BA1D-E9FF02FB98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89" name="Group 1038">
              <a:extLst>
                <a:ext uri="{FF2B5EF4-FFF2-40B4-BE49-F238E27FC236}">
                  <a16:creationId xmlns:a16="http://schemas.microsoft.com/office/drawing/2014/main" id="{CC57107D-1EA2-1642-B412-9BC62A09F7A3}"/>
                </a:ext>
              </a:extLst>
            </p:cNvPr>
            <p:cNvGrpSpPr/>
            <p:nvPr/>
          </p:nvGrpSpPr>
          <p:grpSpPr>
            <a:xfrm>
              <a:off x="518059" y="-1"/>
              <a:ext cx="479025" cy="553285"/>
              <a:chOff x="0" y="0"/>
              <a:chExt cx="479023" cy="553283"/>
            </a:xfrm>
          </p:grpSpPr>
          <p:sp>
            <p:nvSpPr>
              <p:cNvPr id="93" name="Shape 1036">
                <a:extLst>
                  <a:ext uri="{FF2B5EF4-FFF2-40B4-BE49-F238E27FC236}">
                    <a16:creationId xmlns:a16="http://schemas.microsoft.com/office/drawing/2014/main" id="{941627AD-5D18-8347-BF8B-2134AB42E125}"/>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4" name="Shape 1037">
                <a:extLst>
                  <a:ext uri="{FF2B5EF4-FFF2-40B4-BE49-F238E27FC236}">
                    <a16:creationId xmlns:a16="http://schemas.microsoft.com/office/drawing/2014/main" id="{73139685-04C9-A64B-B741-FA551DC28132}"/>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0" name="Group 1041">
              <a:extLst>
                <a:ext uri="{FF2B5EF4-FFF2-40B4-BE49-F238E27FC236}">
                  <a16:creationId xmlns:a16="http://schemas.microsoft.com/office/drawing/2014/main" id="{A9544203-EB08-7E49-B9D9-817D25D23FE8}"/>
                </a:ext>
              </a:extLst>
            </p:cNvPr>
            <p:cNvGrpSpPr/>
            <p:nvPr/>
          </p:nvGrpSpPr>
          <p:grpSpPr>
            <a:xfrm>
              <a:off x="1018151" y="-1"/>
              <a:ext cx="479025" cy="553285"/>
              <a:chOff x="0" y="0"/>
              <a:chExt cx="479023" cy="553283"/>
            </a:xfrm>
          </p:grpSpPr>
          <p:sp>
            <p:nvSpPr>
              <p:cNvPr id="91" name="Shape 1039">
                <a:extLst>
                  <a:ext uri="{FF2B5EF4-FFF2-40B4-BE49-F238E27FC236}">
                    <a16:creationId xmlns:a16="http://schemas.microsoft.com/office/drawing/2014/main" id="{01EA2C83-C0A5-2B4C-8638-F7207D7DCB54}"/>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92" name="Shape 1040">
                <a:extLst>
                  <a:ext uri="{FF2B5EF4-FFF2-40B4-BE49-F238E27FC236}">
                    <a16:creationId xmlns:a16="http://schemas.microsoft.com/office/drawing/2014/main" id="{E6BB7371-136C-EC4F-972B-4E719304FFD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97" name="Group 1052">
            <a:extLst>
              <a:ext uri="{FF2B5EF4-FFF2-40B4-BE49-F238E27FC236}">
                <a16:creationId xmlns:a16="http://schemas.microsoft.com/office/drawing/2014/main" id="{85B99865-553F-884A-BF2C-32DEF4E6BF55}"/>
              </a:ext>
            </a:extLst>
          </p:cNvPr>
          <p:cNvGrpSpPr/>
          <p:nvPr/>
        </p:nvGrpSpPr>
        <p:grpSpPr>
          <a:xfrm>
            <a:off x="19074417" y="12178682"/>
            <a:ext cx="1497176" cy="553285"/>
            <a:chOff x="0" y="0"/>
            <a:chExt cx="1497175" cy="553283"/>
          </a:xfrm>
        </p:grpSpPr>
        <p:grpSp>
          <p:nvGrpSpPr>
            <p:cNvPr id="98" name="Group 1045">
              <a:extLst>
                <a:ext uri="{FF2B5EF4-FFF2-40B4-BE49-F238E27FC236}">
                  <a16:creationId xmlns:a16="http://schemas.microsoft.com/office/drawing/2014/main" id="{022D24F4-C662-5647-AD87-95C67F9BB2C1}"/>
                </a:ext>
              </a:extLst>
            </p:cNvPr>
            <p:cNvGrpSpPr/>
            <p:nvPr/>
          </p:nvGrpSpPr>
          <p:grpSpPr>
            <a:xfrm>
              <a:off x="0" y="-1"/>
              <a:ext cx="479024" cy="553285"/>
              <a:chOff x="0" y="0"/>
              <a:chExt cx="479023" cy="553283"/>
            </a:xfrm>
          </p:grpSpPr>
          <p:sp>
            <p:nvSpPr>
              <p:cNvPr id="105" name="Shape 1043">
                <a:extLst>
                  <a:ext uri="{FF2B5EF4-FFF2-40B4-BE49-F238E27FC236}">
                    <a16:creationId xmlns:a16="http://schemas.microsoft.com/office/drawing/2014/main" id="{D4894845-70DE-4144-A66A-BD7649FEE5AA}"/>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6" name="Shape 1044">
                <a:extLst>
                  <a:ext uri="{FF2B5EF4-FFF2-40B4-BE49-F238E27FC236}">
                    <a16:creationId xmlns:a16="http://schemas.microsoft.com/office/drawing/2014/main" id="{F38111B2-9624-7445-9A3D-82A3B21654B6}"/>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99" name="Group 1048">
              <a:extLst>
                <a:ext uri="{FF2B5EF4-FFF2-40B4-BE49-F238E27FC236}">
                  <a16:creationId xmlns:a16="http://schemas.microsoft.com/office/drawing/2014/main" id="{EDDEDF6A-7C3F-BF4A-83D1-BCA8AE908BCF}"/>
                </a:ext>
              </a:extLst>
            </p:cNvPr>
            <p:cNvGrpSpPr/>
            <p:nvPr/>
          </p:nvGrpSpPr>
          <p:grpSpPr>
            <a:xfrm>
              <a:off x="518059" y="-1"/>
              <a:ext cx="479025" cy="553285"/>
              <a:chOff x="0" y="0"/>
              <a:chExt cx="479023" cy="553283"/>
            </a:xfrm>
          </p:grpSpPr>
          <p:sp>
            <p:nvSpPr>
              <p:cNvPr id="103" name="Shape 1046">
                <a:extLst>
                  <a:ext uri="{FF2B5EF4-FFF2-40B4-BE49-F238E27FC236}">
                    <a16:creationId xmlns:a16="http://schemas.microsoft.com/office/drawing/2014/main" id="{CA5A7A88-361F-1A47-BCC6-7A368F418D2E}"/>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4" name="Shape 1047">
                <a:extLst>
                  <a:ext uri="{FF2B5EF4-FFF2-40B4-BE49-F238E27FC236}">
                    <a16:creationId xmlns:a16="http://schemas.microsoft.com/office/drawing/2014/main" id="{2FF0CF62-2AFD-3846-BED6-A4CA5BBC3BF3}"/>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00" name="Group 1051">
              <a:extLst>
                <a:ext uri="{FF2B5EF4-FFF2-40B4-BE49-F238E27FC236}">
                  <a16:creationId xmlns:a16="http://schemas.microsoft.com/office/drawing/2014/main" id="{EDC923CD-9CCA-2D4A-AAFC-E81D80281273}"/>
                </a:ext>
              </a:extLst>
            </p:cNvPr>
            <p:cNvGrpSpPr/>
            <p:nvPr/>
          </p:nvGrpSpPr>
          <p:grpSpPr>
            <a:xfrm>
              <a:off x="1018151" y="-1"/>
              <a:ext cx="479025" cy="553285"/>
              <a:chOff x="0" y="0"/>
              <a:chExt cx="479023" cy="553283"/>
            </a:xfrm>
          </p:grpSpPr>
          <p:sp>
            <p:nvSpPr>
              <p:cNvPr id="101" name="Shape 1049">
                <a:extLst>
                  <a:ext uri="{FF2B5EF4-FFF2-40B4-BE49-F238E27FC236}">
                    <a16:creationId xmlns:a16="http://schemas.microsoft.com/office/drawing/2014/main" id="{A6D74370-93B2-6C4E-94EC-5E5CCC463FF0}"/>
                  </a:ext>
                </a:extLst>
              </p:cNvPr>
              <p:cNvSpPr/>
              <p:nvPr/>
            </p:nvSpPr>
            <p:spPr>
              <a:xfrm>
                <a:off x="104971" y="0"/>
                <a:ext cx="272827" cy="272475"/>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02" name="Shape 1050">
                <a:extLst>
                  <a:ext uri="{FF2B5EF4-FFF2-40B4-BE49-F238E27FC236}">
                    <a16:creationId xmlns:a16="http://schemas.microsoft.com/office/drawing/2014/main" id="{EB8F4D8E-9AD9-CB49-B961-7EC15C7D3724}"/>
                  </a:ext>
                </a:extLst>
              </p:cNvPr>
              <p:cNvSpPr/>
              <p:nvPr/>
            </p:nvSpPr>
            <p:spPr>
              <a:xfrm>
                <a:off x="0" y="280811"/>
                <a:ext cx="479024" cy="2724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spTree>
    <p:extLst>
      <p:ext uri="{BB962C8B-B14F-4D97-AF65-F5344CB8AC3E}">
        <p14:creationId xmlns:p14="http://schemas.microsoft.com/office/powerpoint/2010/main" val="3832736877"/>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Shape 1648"/>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49" name="Shape 1649"/>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0" name="Shape 1650"/>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1" name="Shape 1651"/>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2" name="Shape 165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3" name="Shape 1653"/>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654" name="Shape 1654"/>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655" name="Shape 1655"/>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656" name="Shape 1656"/>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657" name="Shape 1657"/>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8" name="Shape 1658"/>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59" name="Shape 1659"/>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666" name="Group 1666"/>
          <p:cNvGrpSpPr/>
          <p:nvPr/>
        </p:nvGrpSpPr>
        <p:grpSpPr>
          <a:xfrm>
            <a:off x="1823968" y="6618227"/>
            <a:ext cx="681098" cy="2866536"/>
            <a:chOff x="0" y="0"/>
            <a:chExt cx="681096" cy="2866535"/>
          </a:xfrm>
        </p:grpSpPr>
        <p:sp>
          <p:nvSpPr>
            <p:cNvPr id="1660" name="Shape 1660"/>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1" name="Shape 1661"/>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2" name="Shape 1662"/>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3" name="Shape 1663"/>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64" name="Shape 166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65" name="Shape 166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67" name="Shape 1667"/>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8" name="Shape 1668"/>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69" name="Shape 1669"/>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680" name="Group 1680"/>
          <p:cNvGrpSpPr/>
          <p:nvPr/>
        </p:nvGrpSpPr>
        <p:grpSpPr>
          <a:xfrm>
            <a:off x="3602711" y="5148059"/>
            <a:ext cx="4428308" cy="786683"/>
            <a:chOff x="0" y="0"/>
            <a:chExt cx="4428307" cy="786682"/>
          </a:xfrm>
        </p:grpSpPr>
        <p:sp>
          <p:nvSpPr>
            <p:cNvPr id="1670" name="Shape 1670"/>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1" name="Shape 1671"/>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2" name="Shape 1672"/>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3" name="Shape 1673"/>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4" name="Shape 167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5" name="Shape 1675"/>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6" name="Shape 1676"/>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7" name="Shape 1677"/>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678" name="Shape 1678"/>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679" name="Shape 1679"/>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681" name="Shape 1681"/>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682" name="Shape 1682"/>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83" name="Shape 1683"/>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684" name="Shape 1684"/>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685"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686" name="pasted-ima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6901" y="3057064"/>
            <a:ext cx="16788858" cy="9146283"/>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0"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1" name="Shape 1691"/>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2" name="Shape 1692"/>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693" name="Shape 1693"/>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694" name="Shape 169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5" name="Shape 1695"/>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6" name="Shape 1696"/>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7" name="Shape 1697"/>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698" name="Shape 16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191</a:t>
            </a:fld>
            <a:endParaRPr/>
          </a:p>
        </p:txBody>
      </p:sp>
      <p:sp>
        <p:nvSpPr>
          <p:cNvPr id="1699" name="Shape 1699"/>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0" name="Shape 1700"/>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01" name="Shape 1701"/>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02" name="Shape 1702"/>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03" name="Shape 1703"/>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704" name="Shape 1704"/>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5" name="Shape 1705"/>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06" name="Shape 1706"/>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13" name="Group 1713"/>
          <p:cNvGrpSpPr/>
          <p:nvPr/>
        </p:nvGrpSpPr>
        <p:grpSpPr>
          <a:xfrm>
            <a:off x="1823968" y="6618227"/>
            <a:ext cx="681098" cy="2866536"/>
            <a:chOff x="0" y="0"/>
            <a:chExt cx="681096" cy="2866535"/>
          </a:xfrm>
        </p:grpSpPr>
        <p:sp>
          <p:nvSpPr>
            <p:cNvPr id="1707" name="Shape 1707"/>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08" name="Shape 1708"/>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09" name="Shape 1709"/>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0" name="Shape 1710"/>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11" name="Shape 1711"/>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12" name="Shape 1712"/>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14" name="Shape 1714"/>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5" name="Shape 1715"/>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6" name="Shape 1716"/>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717" name="Shape 171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18" name="Shape 171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19" name="Shape 171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720" name="pasted-ima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721" name="Shape 1721"/>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22" name="Shape 1722"/>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748" name="Group 1748"/>
          <p:cNvGrpSpPr/>
          <p:nvPr/>
        </p:nvGrpSpPr>
        <p:grpSpPr>
          <a:xfrm>
            <a:off x="4546046" y="4769116"/>
            <a:ext cx="2541639" cy="1132479"/>
            <a:chOff x="0" y="0"/>
            <a:chExt cx="2541638" cy="1132477"/>
          </a:xfrm>
        </p:grpSpPr>
        <p:grpSp>
          <p:nvGrpSpPr>
            <p:cNvPr id="1727" name="Group 1727"/>
            <p:cNvGrpSpPr/>
            <p:nvPr/>
          </p:nvGrpSpPr>
          <p:grpSpPr>
            <a:xfrm>
              <a:off x="0" y="-1"/>
              <a:ext cx="782944" cy="917733"/>
              <a:chOff x="0" y="0"/>
              <a:chExt cx="782943" cy="917731"/>
            </a:xfrm>
          </p:grpSpPr>
          <p:sp>
            <p:nvSpPr>
              <p:cNvPr id="1723" name="Shape 172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26" name="Group 1726"/>
              <p:cNvGrpSpPr/>
              <p:nvPr/>
            </p:nvGrpSpPr>
            <p:grpSpPr>
              <a:xfrm>
                <a:off x="50923" y="0"/>
                <a:ext cx="681097" cy="786682"/>
                <a:chOff x="0" y="0"/>
                <a:chExt cx="681096" cy="786681"/>
              </a:xfrm>
            </p:grpSpPr>
            <p:sp>
              <p:nvSpPr>
                <p:cNvPr id="1724" name="Shape 172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25" name="Shape 172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2" name="Group 1732"/>
            <p:cNvGrpSpPr/>
            <p:nvPr/>
          </p:nvGrpSpPr>
          <p:grpSpPr>
            <a:xfrm>
              <a:off x="458216" y="-1"/>
              <a:ext cx="782945" cy="917733"/>
              <a:chOff x="0" y="0"/>
              <a:chExt cx="782943" cy="917731"/>
            </a:xfrm>
          </p:grpSpPr>
          <p:sp>
            <p:nvSpPr>
              <p:cNvPr id="1728" name="Shape 172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1" name="Group 1731"/>
              <p:cNvGrpSpPr/>
              <p:nvPr/>
            </p:nvGrpSpPr>
            <p:grpSpPr>
              <a:xfrm>
                <a:off x="50923" y="0"/>
                <a:ext cx="681097" cy="786682"/>
                <a:chOff x="0" y="0"/>
                <a:chExt cx="681096" cy="786681"/>
              </a:xfrm>
            </p:grpSpPr>
            <p:sp>
              <p:nvSpPr>
                <p:cNvPr id="1729" name="Shape 172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0" name="Shape 173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37" name="Group 1737"/>
            <p:cNvGrpSpPr/>
            <p:nvPr/>
          </p:nvGrpSpPr>
          <p:grpSpPr>
            <a:xfrm>
              <a:off x="1758695" y="-1"/>
              <a:ext cx="782944" cy="917733"/>
              <a:chOff x="0" y="0"/>
              <a:chExt cx="782943" cy="917731"/>
            </a:xfrm>
          </p:grpSpPr>
          <p:sp>
            <p:nvSpPr>
              <p:cNvPr id="1733" name="Shape 1733"/>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36" name="Group 1736"/>
              <p:cNvGrpSpPr/>
              <p:nvPr/>
            </p:nvGrpSpPr>
            <p:grpSpPr>
              <a:xfrm>
                <a:off x="50923" y="0"/>
                <a:ext cx="681097" cy="786682"/>
                <a:chOff x="0" y="0"/>
                <a:chExt cx="681096" cy="786681"/>
              </a:xfrm>
            </p:grpSpPr>
            <p:sp>
              <p:nvSpPr>
                <p:cNvPr id="1734" name="Shape 1734"/>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35" name="Shape 1735"/>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2" name="Group 1742"/>
            <p:cNvGrpSpPr/>
            <p:nvPr/>
          </p:nvGrpSpPr>
          <p:grpSpPr>
            <a:xfrm>
              <a:off x="1306576" y="-1"/>
              <a:ext cx="782944" cy="917733"/>
              <a:chOff x="0" y="0"/>
              <a:chExt cx="782943" cy="917731"/>
            </a:xfrm>
          </p:grpSpPr>
          <p:sp>
            <p:nvSpPr>
              <p:cNvPr id="1738" name="Shape 1738"/>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1" name="Group 1741"/>
              <p:cNvGrpSpPr/>
              <p:nvPr/>
            </p:nvGrpSpPr>
            <p:grpSpPr>
              <a:xfrm>
                <a:off x="50923" y="0"/>
                <a:ext cx="681097" cy="786682"/>
                <a:chOff x="0" y="0"/>
                <a:chExt cx="681096" cy="786681"/>
              </a:xfrm>
            </p:grpSpPr>
            <p:sp>
              <p:nvSpPr>
                <p:cNvPr id="1739" name="Shape 173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0" name="Shape 1740"/>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747" name="Group 1747"/>
            <p:cNvGrpSpPr/>
            <p:nvPr/>
          </p:nvGrpSpPr>
          <p:grpSpPr>
            <a:xfrm>
              <a:off x="789432" y="0"/>
              <a:ext cx="966150" cy="1132478"/>
              <a:chOff x="0" y="0"/>
              <a:chExt cx="966148" cy="1132477"/>
            </a:xfrm>
          </p:grpSpPr>
          <p:sp>
            <p:nvSpPr>
              <p:cNvPr id="1743" name="Shape 1743"/>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46" name="Group 1746"/>
              <p:cNvGrpSpPr/>
              <p:nvPr/>
            </p:nvGrpSpPr>
            <p:grpSpPr>
              <a:xfrm>
                <a:off x="62839" y="0"/>
                <a:ext cx="840471" cy="970763"/>
                <a:chOff x="0" y="0"/>
                <a:chExt cx="840470" cy="970762"/>
              </a:xfrm>
            </p:grpSpPr>
            <p:sp>
              <p:nvSpPr>
                <p:cNvPr id="1744" name="Shape 1744"/>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45" name="Shape 1745"/>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749" name="Shape 1749"/>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Tree>
  </p:cSld>
  <p:clrMapOvr>
    <a:masterClrMapping/>
  </p:clrMapOvr>
  <p:transition spd="slow"/>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 name="Shape 175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4" name="Shape 175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5" name="Shape 175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6" name="Shape 175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7" name="Shape 1757"/>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58" name="Shape 1758"/>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759" name="Shape 1759"/>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760" name="Shape 1760"/>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761" name="Shape 1761"/>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Ensure provisioning policy is being maintained to minimize risk to the business</a:t>
            </a:r>
          </a:p>
        </p:txBody>
      </p:sp>
      <p:sp>
        <p:nvSpPr>
          <p:cNvPr id="1762" name="Shape 1762"/>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3" name="Shape 1763"/>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64" name="Shape 1764"/>
          <p:cNvSpPr/>
          <p:nvPr/>
        </p:nvSpPr>
        <p:spPr>
          <a:xfrm>
            <a:off x="3178958" y="4271235"/>
            <a:ext cx="9075649"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771" name="Group 1771"/>
          <p:cNvGrpSpPr/>
          <p:nvPr/>
        </p:nvGrpSpPr>
        <p:grpSpPr>
          <a:xfrm>
            <a:off x="1823968" y="6618227"/>
            <a:ext cx="681098" cy="2866536"/>
            <a:chOff x="0" y="0"/>
            <a:chExt cx="681096" cy="2866535"/>
          </a:xfrm>
        </p:grpSpPr>
        <p:sp>
          <p:nvSpPr>
            <p:cNvPr id="1765" name="Shape 1765"/>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6" name="Shape 1766"/>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7" name="Shape 1767"/>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68" name="Shape 1768"/>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69" name="Shape 176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0" name="Shape 177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72" name="Shape 1772"/>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3" name="Shape 1773"/>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74" name="Shape 1774"/>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grpSp>
        <p:nvGrpSpPr>
          <p:cNvPr id="1785" name="Group 1785"/>
          <p:cNvGrpSpPr/>
          <p:nvPr/>
        </p:nvGrpSpPr>
        <p:grpSpPr>
          <a:xfrm>
            <a:off x="3602711" y="5148059"/>
            <a:ext cx="4428308" cy="786683"/>
            <a:chOff x="0" y="0"/>
            <a:chExt cx="4428307" cy="786682"/>
          </a:xfrm>
        </p:grpSpPr>
        <p:sp>
          <p:nvSpPr>
            <p:cNvPr id="1775" name="Shape 1775"/>
            <p:cNvSpPr/>
            <p:nvPr/>
          </p:nvSpPr>
          <p:spPr>
            <a:xfrm>
              <a:off x="1117806"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6" name="Shape 1776"/>
            <p:cNvSpPr/>
            <p:nvPr/>
          </p:nvSpPr>
          <p:spPr>
            <a:xfrm>
              <a:off x="968552" y="399270"/>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7" name="Shape 1777"/>
            <p:cNvSpPr/>
            <p:nvPr/>
          </p:nvSpPr>
          <p:spPr>
            <a:xfrm>
              <a:off x="3896464"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78" name="Shape 1778"/>
            <p:cNvSpPr/>
            <p:nvPr/>
          </p:nvSpPr>
          <p:spPr>
            <a:xfrm>
              <a:off x="3747210"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79" name="Shape 1779"/>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0" name="Shape 1780"/>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1" name="Shape 1781"/>
            <p:cNvSpPr/>
            <p:nvPr/>
          </p:nvSpPr>
          <p:spPr>
            <a:xfrm>
              <a:off x="3054911"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2" name="Shape 1782"/>
            <p:cNvSpPr/>
            <p:nvPr/>
          </p:nvSpPr>
          <p:spPr>
            <a:xfrm>
              <a:off x="2905657"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783" name="Shape 1783"/>
            <p:cNvSpPr/>
            <p:nvPr/>
          </p:nvSpPr>
          <p:spPr>
            <a:xfrm>
              <a:off x="2086359" y="0"/>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784" name="Shape 1784"/>
            <p:cNvSpPr/>
            <p:nvPr/>
          </p:nvSpPr>
          <p:spPr>
            <a:xfrm>
              <a:off x="1937105" y="399269"/>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786" name="Shape 1786"/>
          <p:cNvSpPr/>
          <p:nvPr/>
        </p:nvSpPr>
        <p:spPr>
          <a:xfrm>
            <a:off x="4537999" y="4366291"/>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787" name="Shape 1787"/>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88" name="Shape 1788"/>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789" name="Shape 1789"/>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790"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pic>
        <p:nvPicPr>
          <p:cNvPr id="1791" name="pasted-ima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3708" y="3414459"/>
            <a:ext cx="20278188" cy="8900382"/>
          </a:xfrm>
          <a:prstGeom prst="rect">
            <a:avLst/>
          </a:prstGeom>
          <a:ln w="50800">
            <a:solidFill>
              <a:schemeClr val="accent1"/>
            </a:solidFill>
            <a:miter/>
          </a:ln>
          <a:effectLst>
            <a:outerShdw blurRad="127000" dir="2700000" rotWithShape="0">
              <a:srgbClr val="000000">
                <a:alpha val="75000"/>
              </a:srgbClr>
            </a:outerShdw>
          </a:effectLst>
        </p:spPr>
      </p:pic>
    </p:spTree>
  </p:cSld>
  <p:clrMapOvr>
    <a:masterClrMapping/>
  </p:clrMapOvr>
  <p:transition spd="slow"/>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 name="Shape 1795"/>
          <p:cNvSpPr/>
          <p:nvPr/>
        </p:nvSpPr>
        <p:spPr>
          <a:xfrm>
            <a:off x="16701986" y="3365100"/>
            <a:ext cx="7470674"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6" name="Shape 1796"/>
          <p:cNvSpPr/>
          <p:nvPr/>
        </p:nvSpPr>
        <p:spPr>
          <a:xfrm>
            <a:off x="16703523" y="351702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Extensible provider model</a:t>
            </a:r>
          </a:p>
        </p:txBody>
      </p:sp>
      <p:sp>
        <p:nvSpPr>
          <p:cNvPr id="1797" name="Shape 1797"/>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798" name="Shape 1798"/>
          <p:cNvSpPr/>
          <p:nvPr/>
        </p:nvSpPr>
        <p:spPr>
          <a:xfrm>
            <a:off x="16485156" y="10613873"/>
            <a:ext cx="271134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799"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0" name="Shape 1800"/>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1" name="Shape 1801"/>
          <p:cNvSpPr/>
          <p:nvPr/>
        </p:nvSpPr>
        <p:spPr>
          <a:xfrm>
            <a:off x="9692370" y="3533723"/>
            <a:ext cx="6157223"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PROVISIONING WORKFLOW</a:t>
            </a:r>
          </a:p>
        </p:txBody>
      </p:sp>
      <p:sp>
        <p:nvSpPr>
          <p:cNvPr id="1802" name="Shape 1802"/>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t>INFRASTRUCTURE AS CODE</a:t>
            </a:r>
          </a:p>
        </p:txBody>
      </p:sp>
      <p:sp>
        <p:nvSpPr>
          <p:cNvPr id="1803" name="Shape 180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4" name="Shape 1804"/>
          <p:cNvSpPr/>
          <p:nvPr/>
        </p:nvSpPr>
        <p:spPr>
          <a:xfrm flipV="1">
            <a:off x="10477612" y="7771204"/>
            <a:ext cx="1" cy="2650967"/>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5" name="Shape 1805"/>
          <p:cNvSpPr/>
          <p:nvPr/>
        </p:nvSpPr>
        <p:spPr>
          <a:xfrm>
            <a:off x="3044854" y="8504237"/>
            <a:ext cx="7065568"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6" name="Shape 1806"/>
          <p:cNvSpPr/>
          <p:nvPr/>
        </p:nvSpPr>
        <p:spPr>
          <a:xfrm flipV="1">
            <a:off x="10064520" y="8527616"/>
            <a:ext cx="1" cy="1784529"/>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7" name="Shape 18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193</a:t>
            </a:fld>
            <a:endParaRPr/>
          </a:p>
        </p:txBody>
      </p:sp>
      <p:sp>
        <p:nvSpPr>
          <p:cNvPr id="1808" name="Shape 1808"/>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09" name="Shape 1809"/>
          <p:cNvSpPr>
            <a:spLocks noGrp="1"/>
          </p:cNvSpPr>
          <p:nvPr>
            <p:ph type="title"/>
          </p:nvPr>
        </p:nvSpPr>
        <p:spPr>
          <a:xfrm>
            <a:off x="1565396" y="875901"/>
            <a:ext cx="21746796" cy="1405845"/>
          </a:xfrm>
          <a:prstGeom prst="rect">
            <a:avLst/>
          </a:prstGeom>
        </p:spPr>
        <p:txBody>
          <a:bodyPr/>
          <a:lstStyle>
            <a:lvl1pPr defTabSz="1316736">
              <a:spcBef>
                <a:spcPts val="1300"/>
              </a:spcBef>
              <a:defRPr sz="5328" spc="-190">
                <a:latin typeface="Verdana"/>
                <a:ea typeface="Verdana"/>
                <a:cs typeface="Verdana"/>
                <a:sym typeface="Verdana"/>
              </a:defRPr>
            </a:lvl1pPr>
          </a:lstStyle>
          <a:p>
            <a:r>
              <a:t>Enable Organization to have governance over infrastructure</a:t>
            </a:r>
          </a:p>
        </p:txBody>
      </p:sp>
      <p:sp>
        <p:nvSpPr>
          <p:cNvPr id="1810" name="Shape 181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11" name="Shape 1811"/>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12" name="Shape 1812"/>
          <p:cNvSpPr/>
          <p:nvPr/>
        </p:nvSpPr>
        <p:spPr>
          <a:xfrm>
            <a:off x="1574800" y="2095499"/>
            <a:ext cx="22605610" cy="8407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Automate policy to be enforced on every Terraform run</a:t>
            </a:r>
          </a:p>
        </p:txBody>
      </p:sp>
      <p:sp>
        <p:nvSpPr>
          <p:cNvPr id="1813" name="Shape 1813"/>
          <p:cNvSpPr/>
          <p:nvPr/>
        </p:nvSpPr>
        <p:spPr>
          <a:xfrm>
            <a:off x="4954754" y="7795047"/>
            <a:ext cx="5524057"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4" name="Shape 1814"/>
          <p:cNvSpPr/>
          <p:nvPr/>
        </p:nvSpPr>
        <p:spPr>
          <a:xfrm flipV="1">
            <a:off x="5816865" y="5986008"/>
            <a:ext cx="1" cy="1784529"/>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15" name="Shape 1815"/>
          <p:cNvSpPr/>
          <p:nvPr/>
        </p:nvSpPr>
        <p:spPr>
          <a:xfrm>
            <a:off x="1370282" y="4271235"/>
            <a:ext cx="1640598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22" name="Group 1822"/>
          <p:cNvGrpSpPr/>
          <p:nvPr/>
        </p:nvGrpSpPr>
        <p:grpSpPr>
          <a:xfrm>
            <a:off x="1823968" y="6618227"/>
            <a:ext cx="681098" cy="2866536"/>
            <a:chOff x="0" y="0"/>
            <a:chExt cx="681096" cy="2866535"/>
          </a:xfrm>
        </p:grpSpPr>
        <p:sp>
          <p:nvSpPr>
            <p:cNvPr id="1816" name="Shape 1816"/>
            <p:cNvSpPr/>
            <p:nvPr/>
          </p:nvSpPr>
          <p:spPr>
            <a:xfrm>
              <a:off x="149253" y="1040372"/>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7" name="Shape 1817"/>
            <p:cNvSpPr/>
            <p:nvPr/>
          </p:nvSpPr>
          <p:spPr>
            <a:xfrm>
              <a:off x="0" y="1439642"/>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18" name="Shape 1818"/>
            <p:cNvSpPr/>
            <p:nvPr/>
          </p:nvSpPr>
          <p:spPr>
            <a:xfrm>
              <a:off x="149253" y="2079852"/>
              <a:ext cx="387917"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19" name="Shape 1819"/>
            <p:cNvSpPr/>
            <p:nvPr/>
          </p:nvSpPr>
          <p:spPr>
            <a:xfrm>
              <a:off x="0" y="2479123"/>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820" name="Shape 1820"/>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21" name="Shape 1821"/>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sp>
        <p:nvSpPr>
          <p:cNvPr id="1823" name="Shape 1823"/>
          <p:cNvSpPr/>
          <p:nvPr/>
        </p:nvSpPr>
        <p:spPr>
          <a:xfrm flipV="1">
            <a:off x="2725419" y="6563217"/>
            <a:ext cx="1" cy="3171886"/>
          </a:xfrm>
          <a:prstGeom prst="line">
            <a:avLst/>
          </a:prstGeom>
          <a:ln w="63500">
            <a:solidFill>
              <a:schemeClr val="accent3"/>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4" name="Shape 1824"/>
          <p:cNvSpPr/>
          <p:nvPr/>
        </p:nvSpPr>
        <p:spPr>
          <a:xfrm>
            <a:off x="2754126" y="8504237"/>
            <a:ext cx="7356297" cy="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5" name="Shape 1825"/>
          <p:cNvSpPr/>
          <p:nvPr/>
        </p:nvSpPr>
        <p:spPr>
          <a:xfrm>
            <a:off x="1216422" y="9848037"/>
            <a:ext cx="2210633"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nSpc>
                <a:spcPct val="100000"/>
              </a:lnSpc>
              <a:spcBef>
                <a:spcPts val="0"/>
              </a:spcBef>
              <a:defRPr sz="2400">
                <a:solidFill>
                  <a:schemeClr val="accent3"/>
                </a:solidFill>
              </a:defRPr>
            </a:lvl1pPr>
          </a:lstStyle>
          <a:p>
            <a:r>
              <a:t>OPERATORS</a:t>
            </a:r>
          </a:p>
        </p:txBody>
      </p:sp>
      <p:sp>
        <p:nvSpPr>
          <p:cNvPr id="1826" name="Shape 1826"/>
          <p:cNvSpPr/>
          <p:nvPr/>
        </p:nvSpPr>
        <p:spPr>
          <a:xfrm>
            <a:off x="3702437" y="6053413"/>
            <a:ext cx="4228857" cy="1"/>
          </a:xfrm>
          <a:prstGeom prst="line">
            <a:avLst/>
          </a:prstGeom>
          <a:ln w="63500">
            <a:solidFill>
              <a:srgbClr val="000000"/>
            </a:solidFill>
            <a:miter/>
            <a:headEnd type="oval"/>
            <a:tailEnd type="oval"/>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27" name="Shape 1827"/>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1828" name="Shape 1828"/>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pic>
        <p:nvPicPr>
          <p:cNvPr id="1829" name="pasted-imag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71174" y="6805216"/>
            <a:ext cx="6149331" cy="2699028"/>
          </a:xfrm>
          <a:prstGeom prst="rect">
            <a:avLst/>
          </a:prstGeom>
          <a:ln w="50800">
            <a:solidFill>
              <a:schemeClr val="accent1"/>
            </a:solidFill>
            <a:miter/>
          </a:ln>
          <a:effectLst>
            <a:outerShdw blurRad="127000" dir="2700000" rotWithShape="0">
              <a:srgbClr val="000000">
                <a:alpha val="75000"/>
              </a:srgbClr>
            </a:outerShdw>
          </a:effectLst>
        </p:spPr>
      </p:pic>
      <p:sp>
        <p:nvSpPr>
          <p:cNvPr id="1830" name="Shape 1830"/>
          <p:cNvSpPr/>
          <p:nvPr/>
        </p:nvSpPr>
        <p:spPr>
          <a:xfrm>
            <a:off x="12250633" y="10111075"/>
            <a:ext cx="1040696" cy="1035097"/>
          </a:xfrm>
          <a:prstGeom prst="ellipse">
            <a:avLst/>
          </a:prstGeom>
          <a:solidFill>
            <a:srgbClr val="A7A7A7"/>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31" name="Shape 1831"/>
          <p:cNvSpPr/>
          <p:nvPr/>
        </p:nvSpPr>
        <p:spPr>
          <a:xfrm>
            <a:off x="12455634" y="10214500"/>
            <a:ext cx="630695" cy="7899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a:defRPr sz="3600"/>
            </a:lvl1pPr>
          </a:lstStyle>
          <a:p>
            <a:r>
              <a:t>√</a:t>
            </a:r>
          </a:p>
        </p:txBody>
      </p:sp>
      <p:grpSp>
        <p:nvGrpSpPr>
          <p:cNvPr id="1857" name="Group 1857"/>
          <p:cNvGrpSpPr/>
          <p:nvPr/>
        </p:nvGrpSpPr>
        <p:grpSpPr>
          <a:xfrm>
            <a:off x="4546046" y="4769116"/>
            <a:ext cx="2541639" cy="1132479"/>
            <a:chOff x="0" y="0"/>
            <a:chExt cx="2541638" cy="1132477"/>
          </a:xfrm>
        </p:grpSpPr>
        <p:grpSp>
          <p:nvGrpSpPr>
            <p:cNvPr id="1836" name="Group 1836"/>
            <p:cNvGrpSpPr/>
            <p:nvPr/>
          </p:nvGrpSpPr>
          <p:grpSpPr>
            <a:xfrm>
              <a:off x="0" y="-1"/>
              <a:ext cx="782944" cy="917733"/>
              <a:chOff x="0" y="0"/>
              <a:chExt cx="782943" cy="917731"/>
            </a:xfrm>
          </p:grpSpPr>
          <p:sp>
            <p:nvSpPr>
              <p:cNvPr id="1832" name="Shape 183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35" name="Group 1835"/>
              <p:cNvGrpSpPr/>
              <p:nvPr/>
            </p:nvGrpSpPr>
            <p:grpSpPr>
              <a:xfrm>
                <a:off x="50923" y="0"/>
                <a:ext cx="681097" cy="786682"/>
                <a:chOff x="0" y="0"/>
                <a:chExt cx="681096" cy="786681"/>
              </a:xfrm>
            </p:grpSpPr>
            <p:sp>
              <p:nvSpPr>
                <p:cNvPr id="1833" name="Shape 183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4" name="Shape 183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1" name="Group 1841"/>
            <p:cNvGrpSpPr/>
            <p:nvPr/>
          </p:nvGrpSpPr>
          <p:grpSpPr>
            <a:xfrm>
              <a:off x="458216" y="-1"/>
              <a:ext cx="782945" cy="917733"/>
              <a:chOff x="0" y="0"/>
              <a:chExt cx="782943" cy="917731"/>
            </a:xfrm>
          </p:grpSpPr>
          <p:sp>
            <p:nvSpPr>
              <p:cNvPr id="1837" name="Shape 183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0" name="Group 1840"/>
              <p:cNvGrpSpPr/>
              <p:nvPr/>
            </p:nvGrpSpPr>
            <p:grpSpPr>
              <a:xfrm>
                <a:off x="50923" y="0"/>
                <a:ext cx="681097" cy="786682"/>
                <a:chOff x="0" y="0"/>
                <a:chExt cx="681096" cy="786681"/>
              </a:xfrm>
            </p:grpSpPr>
            <p:sp>
              <p:nvSpPr>
                <p:cNvPr id="1838" name="Shape 183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39" name="Shape 183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46" name="Group 1846"/>
            <p:cNvGrpSpPr/>
            <p:nvPr/>
          </p:nvGrpSpPr>
          <p:grpSpPr>
            <a:xfrm>
              <a:off x="1758695" y="-1"/>
              <a:ext cx="782944" cy="917733"/>
              <a:chOff x="0" y="0"/>
              <a:chExt cx="782943" cy="917731"/>
            </a:xfrm>
          </p:grpSpPr>
          <p:sp>
            <p:nvSpPr>
              <p:cNvPr id="1842" name="Shape 1842"/>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45" name="Group 1845"/>
              <p:cNvGrpSpPr/>
              <p:nvPr/>
            </p:nvGrpSpPr>
            <p:grpSpPr>
              <a:xfrm>
                <a:off x="50923" y="0"/>
                <a:ext cx="681097" cy="786682"/>
                <a:chOff x="0" y="0"/>
                <a:chExt cx="681096" cy="786681"/>
              </a:xfrm>
            </p:grpSpPr>
            <p:sp>
              <p:nvSpPr>
                <p:cNvPr id="1843" name="Shape 1843"/>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4" name="Shape 1844"/>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1" name="Group 1851"/>
            <p:cNvGrpSpPr/>
            <p:nvPr/>
          </p:nvGrpSpPr>
          <p:grpSpPr>
            <a:xfrm>
              <a:off x="1306576" y="-1"/>
              <a:ext cx="782944" cy="917733"/>
              <a:chOff x="0" y="0"/>
              <a:chExt cx="782943" cy="917731"/>
            </a:xfrm>
          </p:grpSpPr>
          <p:sp>
            <p:nvSpPr>
              <p:cNvPr id="1847" name="Shape 1847"/>
              <p:cNvSpPr/>
              <p:nvPr/>
            </p:nvSpPr>
            <p:spPr>
              <a:xfrm>
                <a:off x="0" y="432591"/>
                <a:ext cx="782944" cy="485141"/>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0" name="Group 1850"/>
              <p:cNvGrpSpPr/>
              <p:nvPr/>
            </p:nvGrpSpPr>
            <p:grpSpPr>
              <a:xfrm>
                <a:off x="50923" y="0"/>
                <a:ext cx="681097" cy="786682"/>
                <a:chOff x="0" y="0"/>
                <a:chExt cx="681096" cy="786681"/>
              </a:xfrm>
            </p:grpSpPr>
            <p:sp>
              <p:nvSpPr>
                <p:cNvPr id="1848" name="Shape 184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49" name="Shape 1849"/>
                <p:cNvSpPr/>
                <p:nvPr/>
              </p:nvSpPr>
              <p:spPr>
                <a:xfrm>
                  <a:off x="0" y="399269"/>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nvGrpSpPr>
            <p:cNvPr id="1856" name="Group 1856"/>
            <p:cNvGrpSpPr/>
            <p:nvPr/>
          </p:nvGrpSpPr>
          <p:grpSpPr>
            <a:xfrm>
              <a:off x="789432" y="0"/>
              <a:ext cx="966150" cy="1132478"/>
              <a:chOff x="0" y="0"/>
              <a:chExt cx="966148" cy="1132477"/>
            </a:xfrm>
          </p:grpSpPr>
          <p:sp>
            <p:nvSpPr>
              <p:cNvPr id="1852" name="Shape 1852"/>
              <p:cNvSpPr/>
              <p:nvPr/>
            </p:nvSpPr>
            <p:spPr>
              <a:xfrm>
                <a:off x="0" y="533816"/>
                <a:ext cx="966149" cy="598662"/>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55" name="Group 1855"/>
              <p:cNvGrpSpPr/>
              <p:nvPr/>
            </p:nvGrpSpPr>
            <p:grpSpPr>
              <a:xfrm>
                <a:off x="62839" y="0"/>
                <a:ext cx="840471" cy="970763"/>
                <a:chOff x="0" y="0"/>
                <a:chExt cx="840470" cy="970762"/>
              </a:xfrm>
            </p:grpSpPr>
            <p:sp>
              <p:nvSpPr>
                <p:cNvPr id="1853" name="Shape 1853"/>
                <p:cNvSpPr/>
                <p:nvPr/>
              </p:nvSpPr>
              <p:spPr>
                <a:xfrm>
                  <a:off x="184178" y="0"/>
                  <a:ext cx="478687" cy="478071"/>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854" name="Shape 1854"/>
                <p:cNvSpPr/>
                <p:nvPr/>
              </p:nvSpPr>
              <p:spPr>
                <a:xfrm>
                  <a:off x="0" y="492697"/>
                  <a:ext cx="840471" cy="4780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grpSp>
      <p:sp>
        <p:nvSpPr>
          <p:cNvPr id="1858" name="Shape 1858"/>
          <p:cNvSpPr/>
          <p:nvPr/>
        </p:nvSpPr>
        <p:spPr>
          <a:xfrm>
            <a:off x="1784792" y="4821240"/>
            <a:ext cx="2557732" cy="6392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400">
                <a:solidFill>
                  <a:srgbClr val="000000"/>
                </a:solidFill>
              </a:defRPr>
            </a:lvl1pPr>
          </a:lstStyle>
          <a:p>
            <a:r>
              <a:t>DEVELOPERS</a:t>
            </a:r>
          </a:p>
        </p:txBody>
      </p:sp>
      <p:sp>
        <p:nvSpPr>
          <p:cNvPr id="1859" name="Shape 1859"/>
          <p:cNvSpPr/>
          <p:nvPr/>
        </p:nvSpPr>
        <p:spPr>
          <a:xfrm>
            <a:off x="17510943" y="11535758"/>
            <a:ext cx="3223578"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1860" name="Shape 1860"/>
          <p:cNvSpPr/>
          <p:nvPr/>
        </p:nvSpPr>
        <p:spPr>
          <a:xfrm>
            <a:off x="18118641" y="9685430"/>
            <a:ext cx="2711347" cy="1"/>
          </a:xfrm>
          <a:prstGeom prst="line">
            <a:avLst/>
          </a:prstGeom>
          <a:ln w="25400">
            <a:solidFill>
              <a:srgbClr val="000000">
                <a:alpha val="34000"/>
              </a:srgbClr>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pic>
        <p:nvPicPr>
          <p:cNvPr id="1861" name="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20879770" y="9135367"/>
            <a:ext cx="2000262" cy="945124"/>
          </a:xfrm>
          <a:prstGeom prst="rect">
            <a:avLst/>
          </a:prstGeom>
          <a:ln w="12700">
            <a:miter lim="400000"/>
          </a:ln>
        </p:spPr>
      </p:pic>
      <p:pic>
        <p:nvPicPr>
          <p:cNvPr id="1862" name="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19182439" y="10014311"/>
            <a:ext cx="2000263" cy="945124"/>
          </a:xfrm>
          <a:prstGeom prst="rect">
            <a:avLst/>
          </a:prstGeom>
          <a:ln w="12700">
            <a:miter lim="400000"/>
          </a:ln>
        </p:spPr>
      </p:pic>
      <p:pic>
        <p:nvPicPr>
          <p:cNvPr id="1863" name="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20783632" y="11056923"/>
            <a:ext cx="2000262" cy="945123"/>
          </a:xfrm>
          <a:prstGeom prst="rect">
            <a:avLst/>
          </a:prstGeom>
          <a:ln w="12700">
            <a:miter lim="400000"/>
          </a:ln>
        </p:spPr>
      </p:pic>
      <p:grpSp>
        <p:nvGrpSpPr>
          <p:cNvPr id="1866" name="Group 1866"/>
          <p:cNvGrpSpPr/>
          <p:nvPr/>
        </p:nvGrpSpPr>
        <p:grpSpPr>
          <a:xfrm>
            <a:off x="18928472" y="10007017"/>
            <a:ext cx="711656" cy="840741"/>
            <a:chOff x="0" y="0"/>
            <a:chExt cx="711655" cy="840739"/>
          </a:xfrm>
        </p:grpSpPr>
        <p:sp>
          <p:nvSpPr>
            <p:cNvPr id="1864" name="Shape 1864"/>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5" name="Shape 1865"/>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69" name="Group 1869"/>
          <p:cNvGrpSpPr/>
          <p:nvPr/>
        </p:nvGrpSpPr>
        <p:grpSpPr>
          <a:xfrm>
            <a:off x="20648559" y="9187559"/>
            <a:ext cx="711656" cy="840741"/>
            <a:chOff x="0" y="0"/>
            <a:chExt cx="711655" cy="840739"/>
          </a:xfrm>
        </p:grpSpPr>
        <p:sp>
          <p:nvSpPr>
            <p:cNvPr id="1867" name="Shape 1867"/>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68" name="Shape 1868"/>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grpSp>
        <p:nvGrpSpPr>
          <p:cNvPr id="1872" name="Group 1872"/>
          <p:cNvGrpSpPr/>
          <p:nvPr/>
        </p:nvGrpSpPr>
        <p:grpSpPr>
          <a:xfrm>
            <a:off x="20648559" y="11056923"/>
            <a:ext cx="711656" cy="840741"/>
            <a:chOff x="0" y="0"/>
            <a:chExt cx="711655" cy="840739"/>
          </a:xfrm>
        </p:grpSpPr>
        <p:sp>
          <p:nvSpPr>
            <p:cNvPr id="1870" name="Shape 1870"/>
            <p:cNvSpPr/>
            <p:nvPr/>
          </p:nvSpPr>
          <p:spPr>
            <a:xfrm>
              <a:off x="13106" y="191946"/>
              <a:ext cx="583848" cy="583848"/>
            </a:xfrm>
            <a:prstGeom prst="ellipse">
              <a:avLst/>
            </a:prstGeom>
            <a:solidFill>
              <a:schemeClr val="accent5"/>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71" name="Shape 1871"/>
            <p:cNvSpPr/>
            <p:nvPr/>
          </p:nvSpPr>
          <p:spPr>
            <a:xfrm>
              <a:off x="0" y="0"/>
              <a:ext cx="711656" cy="8407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121919" tIns="121919" rIns="121919" bIns="121919" numCol="1" anchor="b">
              <a:noAutofit/>
            </a:bodyPr>
            <a:lstStyle>
              <a:lvl1pPr>
                <a:defRPr sz="3000"/>
              </a:lvl1pPr>
            </a:lstStyle>
            <a:p>
              <a:r>
                <a:t>√</a:t>
              </a:r>
            </a:p>
          </p:txBody>
        </p:sp>
      </p:grpSp>
      <p:sp>
        <p:nvSpPr>
          <p:cNvPr id="1873" name="Shape 1873"/>
          <p:cNvSpPr/>
          <p:nvPr/>
        </p:nvSpPr>
        <p:spPr>
          <a:xfrm>
            <a:off x="16916232" y="10251499"/>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AWS</a:t>
            </a:r>
          </a:p>
        </p:txBody>
      </p:sp>
      <p:sp>
        <p:nvSpPr>
          <p:cNvPr id="1874" name="Shape 1874"/>
          <p:cNvSpPr/>
          <p:nvPr/>
        </p:nvSpPr>
        <p:spPr>
          <a:xfrm>
            <a:off x="16916232" y="11209574"/>
            <a:ext cx="1920088" cy="696700"/>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Azure</a:t>
            </a:r>
          </a:p>
        </p:txBody>
      </p:sp>
      <p:sp>
        <p:nvSpPr>
          <p:cNvPr id="1875" name="Shape 1875"/>
          <p:cNvSpPr/>
          <p:nvPr/>
        </p:nvSpPr>
        <p:spPr>
          <a:xfrm>
            <a:off x="16916232" y="9284282"/>
            <a:ext cx="1920088" cy="696699"/>
          </a:xfrm>
          <a:prstGeom prst="rect">
            <a:avLst/>
          </a:prstGeom>
          <a:solidFill>
            <a:srgbClr val="942192"/>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000" b="0">
                <a:latin typeface="Klavika Basic"/>
                <a:ea typeface="Klavika Basic"/>
                <a:cs typeface="Klavika Basic"/>
                <a:sym typeface="Klavika Basic"/>
              </a:defRPr>
            </a:lvl1pPr>
          </a:lstStyle>
          <a:p>
            <a:pPr>
              <a:defRPr sz="5000"/>
            </a:pPr>
            <a:r>
              <a:rPr sz="3000"/>
              <a:t>GCP</a:t>
            </a:r>
          </a:p>
        </p:txBody>
      </p:sp>
    </p:spTree>
  </p:cSld>
  <p:clrMapOvr>
    <a:masterClrMapping/>
  </p:clrMapOvr>
  <p:transition spd="slow"/>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18FD9-2C5A-0A47-9F71-5E5D7FB4477C}"/>
              </a:ext>
            </a:extLst>
          </p:cNvPr>
          <p:cNvSpPr>
            <a:spLocks noGrp="1"/>
          </p:cNvSpPr>
          <p:nvPr>
            <p:ph type="body" sz="quarter" idx="13"/>
          </p:nvPr>
        </p:nvSpPr>
        <p:spPr/>
        <p:txBody>
          <a:bodyPr/>
          <a:lstStyle/>
          <a:p>
            <a:r>
              <a:rPr lang="en-US" dirty="0"/>
              <a:t>10 - Sentinel Policy</a:t>
            </a:r>
          </a:p>
        </p:txBody>
      </p:sp>
      <p:sp>
        <p:nvSpPr>
          <p:cNvPr id="3" name="Title 2">
            <a:extLst>
              <a:ext uri="{FF2B5EF4-FFF2-40B4-BE49-F238E27FC236}">
                <a16:creationId xmlns:a16="http://schemas.microsoft.com/office/drawing/2014/main" id="{1C288E10-2650-2744-833A-C2E1CDA72839}"/>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1498973190"/>
      </p:ext>
    </p:extLst>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4BE3AF-A1A6-F34D-A32B-FB108138EFB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440CCA2A-1543-944F-94D6-1C5BBE9D9E2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33837128"/>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8D09DB-74B7-B94B-81DB-9B59D71CC63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0CD8FF16-68F3-4148-92BD-48BD162AC1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720693890"/>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81155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err="1"/>
              <a:t>Hashicorp</a:t>
            </a:r>
            <a:endParaRPr lang="en-US" dirty="0"/>
          </a:p>
        </p:txBody>
      </p:sp>
    </p:spTree>
    <p:extLst>
      <p:ext uri="{BB962C8B-B14F-4D97-AF65-F5344CB8AC3E}">
        <p14:creationId xmlns:p14="http://schemas.microsoft.com/office/powerpoint/2010/main" val="26679430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0" name="Rectangle"/>
          <p:cNvSpPr/>
          <p:nvPr/>
        </p:nvSpPr>
        <p:spPr>
          <a:xfrm>
            <a:off x="18432067" y="5594296"/>
            <a:ext cx="4783363"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1" name="Rectangle"/>
          <p:cNvSpPr/>
          <p:nvPr/>
        </p:nvSpPr>
        <p:spPr>
          <a:xfrm>
            <a:off x="6617327" y="7664168"/>
            <a:ext cx="16581341"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2" name="Rectangle"/>
          <p:cNvSpPr/>
          <p:nvPr/>
        </p:nvSpPr>
        <p:spPr>
          <a:xfrm>
            <a:off x="6617328" y="9744451"/>
            <a:ext cx="16581339"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3" name="Rectangle"/>
          <p:cNvSpPr/>
          <p:nvPr/>
        </p:nvSpPr>
        <p:spPr>
          <a:xfrm>
            <a:off x="6754549" y="5537179"/>
            <a:ext cx="164441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14"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5"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1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2117"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18"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19"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20"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2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22"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2127" name="Group"/>
          <p:cNvGrpSpPr/>
          <p:nvPr/>
        </p:nvGrpSpPr>
        <p:grpSpPr>
          <a:xfrm>
            <a:off x="1732727" y="4408373"/>
            <a:ext cx="614396" cy="710738"/>
            <a:chOff x="0" y="0"/>
            <a:chExt cx="614395" cy="710736"/>
          </a:xfrm>
        </p:grpSpPr>
        <p:sp>
          <p:nvSpPr>
            <p:cNvPr id="212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2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2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2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33" name="Group"/>
          <p:cNvGrpSpPr/>
          <p:nvPr/>
        </p:nvGrpSpPr>
        <p:grpSpPr>
          <a:xfrm>
            <a:off x="22377778" y="4408373"/>
            <a:ext cx="614397" cy="710738"/>
            <a:chOff x="0" y="0"/>
            <a:chExt cx="614395" cy="710736"/>
          </a:xfrm>
        </p:grpSpPr>
        <p:sp>
          <p:nvSpPr>
            <p:cNvPr id="212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38" name="Group"/>
          <p:cNvGrpSpPr/>
          <p:nvPr/>
        </p:nvGrpSpPr>
        <p:grpSpPr>
          <a:xfrm>
            <a:off x="21625962" y="4408373"/>
            <a:ext cx="614396" cy="710738"/>
            <a:chOff x="0" y="0"/>
            <a:chExt cx="614395" cy="710736"/>
          </a:xfrm>
        </p:grpSpPr>
        <p:sp>
          <p:nvSpPr>
            <p:cNvPr id="213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3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3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3" name="Group"/>
          <p:cNvGrpSpPr/>
          <p:nvPr/>
        </p:nvGrpSpPr>
        <p:grpSpPr>
          <a:xfrm>
            <a:off x="20874144" y="4408373"/>
            <a:ext cx="614397" cy="710738"/>
            <a:chOff x="0" y="0"/>
            <a:chExt cx="614395" cy="710736"/>
          </a:xfrm>
        </p:grpSpPr>
        <p:sp>
          <p:nvSpPr>
            <p:cNvPr id="213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48" name="Group"/>
          <p:cNvGrpSpPr/>
          <p:nvPr/>
        </p:nvGrpSpPr>
        <p:grpSpPr>
          <a:xfrm>
            <a:off x="20122325" y="4408373"/>
            <a:ext cx="614397" cy="710738"/>
            <a:chOff x="0" y="0"/>
            <a:chExt cx="614395" cy="710736"/>
          </a:xfrm>
        </p:grpSpPr>
        <p:sp>
          <p:nvSpPr>
            <p:cNvPr id="214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4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4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49"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150" name="TEAMS"/>
          <p:cNvSpPr txBox="1"/>
          <p:nvPr/>
        </p:nvSpPr>
        <p:spPr>
          <a:xfrm>
            <a:off x="18601444" y="4479875"/>
            <a:ext cx="1400705"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pic>
        <p:nvPicPr>
          <p:cNvPr id="2151"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47533" y="4521832"/>
            <a:ext cx="2741238" cy="1129380"/>
          </a:xfrm>
          <a:prstGeom prst="rect">
            <a:avLst/>
          </a:prstGeom>
          <a:ln w="12700">
            <a:miter lim="400000"/>
          </a:ln>
        </p:spPr>
      </p:pic>
      <p:pic>
        <p:nvPicPr>
          <p:cNvPr id="2152"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0226" y="6021253"/>
            <a:ext cx="2428967" cy="987654"/>
          </a:xfrm>
          <a:prstGeom prst="rect">
            <a:avLst/>
          </a:prstGeom>
          <a:ln w="12700">
            <a:miter lim="400000"/>
          </a:ln>
        </p:spPr>
      </p:pic>
      <p:pic>
        <p:nvPicPr>
          <p:cNvPr id="2153"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60657" y="10209224"/>
            <a:ext cx="2428102" cy="838800"/>
          </a:xfrm>
          <a:prstGeom prst="rect">
            <a:avLst/>
          </a:prstGeom>
          <a:ln w="12700">
            <a:miter lim="400000"/>
          </a:ln>
        </p:spPr>
      </p:pic>
      <p:sp>
        <p:nvSpPr>
          <p:cNvPr id="2154"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6"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157" name="Collaboration…"/>
          <p:cNvSpPr txBox="1"/>
          <p:nvPr/>
        </p:nvSpPr>
        <p:spPr>
          <a:xfrm>
            <a:off x="18585462" y="7754066"/>
            <a:ext cx="4629109" cy="1642533"/>
          </a:xfrm>
          <a:prstGeom prst="rect">
            <a:avLst/>
          </a:prstGeom>
          <a:gradFill>
            <a:gsLst>
              <a:gs pos="0">
                <a:srgbClr val="F5F5F5"/>
              </a:gs>
              <a:gs pos="100000">
                <a:srgbClr val="F1F1F1"/>
              </a:gs>
            </a:gsLst>
          </a:gradFill>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a:t>
            </a:r>
          </a:p>
        </p:txBody>
      </p:sp>
      <p:grpSp>
        <p:nvGrpSpPr>
          <p:cNvPr id="2163" name="Group"/>
          <p:cNvGrpSpPr/>
          <p:nvPr/>
        </p:nvGrpSpPr>
        <p:grpSpPr>
          <a:xfrm>
            <a:off x="14457984" y="5338486"/>
            <a:ext cx="193689" cy="5309076"/>
            <a:chOff x="0" y="0"/>
            <a:chExt cx="193688" cy="5309075"/>
          </a:xfrm>
        </p:grpSpPr>
        <p:sp>
          <p:nvSpPr>
            <p:cNvPr id="2158" name="Line"/>
            <p:cNvSpPr/>
            <p:nvPr/>
          </p:nvSpPr>
          <p:spPr>
            <a:xfrm flipV="1">
              <a:off x="92153"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59" name="Circle"/>
            <p:cNvSpPr/>
            <p:nvPr/>
          </p:nvSpPr>
          <p:spPr>
            <a:xfrm>
              <a:off x="0"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0" name="Circle"/>
            <p:cNvSpPr/>
            <p:nvPr/>
          </p:nvSpPr>
          <p:spPr>
            <a:xfrm>
              <a:off x="0"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1" name="Circle"/>
            <p:cNvSpPr/>
            <p:nvPr/>
          </p:nvSpPr>
          <p:spPr>
            <a:xfrm>
              <a:off x="0"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162" name="Circle"/>
            <p:cNvSpPr/>
            <p:nvPr/>
          </p:nvSpPr>
          <p:spPr>
            <a:xfrm>
              <a:off x="3188" y="-1"/>
              <a:ext cx="190501"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2164" name="Image" descr="Image"/>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37249" y="8046708"/>
            <a:ext cx="2273846" cy="1057251"/>
          </a:xfrm>
          <a:prstGeom prst="rect">
            <a:avLst/>
          </a:prstGeom>
          <a:ln w="12700">
            <a:miter lim="400000"/>
          </a:ln>
        </p:spPr>
      </p:pic>
      <p:sp>
        <p:nvSpPr>
          <p:cNvPr id="2165" name="Rectangle"/>
          <p:cNvSpPr/>
          <p:nvPr/>
        </p:nvSpPr>
        <p:spPr>
          <a:xfrm>
            <a:off x="2673748" y="5029372"/>
            <a:ext cx="3017074"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6" name="Rectangle"/>
          <p:cNvSpPr/>
          <p:nvPr/>
        </p:nvSpPr>
        <p:spPr>
          <a:xfrm>
            <a:off x="6736343" y="7647940"/>
            <a:ext cx="73154" cy="1950722"/>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7" name="Rectangle"/>
          <p:cNvSpPr/>
          <p:nvPr/>
        </p:nvSpPr>
        <p:spPr>
          <a:xfrm>
            <a:off x="6736343" y="9747743"/>
            <a:ext cx="73154"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68" name="Rectangle"/>
          <p:cNvSpPr/>
          <p:nvPr/>
        </p:nvSpPr>
        <p:spPr>
          <a:xfrm>
            <a:off x="6736343" y="5524713"/>
            <a:ext cx="73154" cy="1955802"/>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Tree>
    <p:extLst>
      <p:ext uri="{BB962C8B-B14F-4D97-AF65-F5344CB8AC3E}">
        <p14:creationId xmlns:p14="http://schemas.microsoft.com/office/powerpoint/2010/main" val="194521874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2" name="Rectangle"/>
          <p:cNvSpPr/>
          <p:nvPr/>
        </p:nvSpPr>
        <p:spPr>
          <a:xfrm>
            <a:off x="18347495" y="5594296"/>
            <a:ext cx="4867935" cy="6090467"/>
          </a:xfrm>
          <a:prstGeom prst="rect">
            <a:avLst/>
          </a:prstGeom>
          <a:gradFill>
            <a:gsLst>
              <a:gs pos="0">
                <a:srgbClr val="F5F5F5"/>
              </a:gs>
              <a:gs pos="100000">
                <a:srgbClr val="F1F1F1"/>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73" name="Rectangle"/>
          <p:cNvSpPr/>
          <p:nvPr/>
        </p:nvSpPr>
        <p:spPr>
          <a:xfrm>
            <a:off x="6599277" y="4911392"/>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174"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2175"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176"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177"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178"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179"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180" name="Rectangle"/>
          <p:cNvSpPr/>
          <p:nvPr/>
        </p:nvSpPr>
        <p:spPr>
          <a:xfrm>
            <a:off x="1432750" y="7664168"/>
            <a:ext cx="21765918" cy="195072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1" name="Rectangle"/>
          <p:cNvSpPr/>
          <p:nvPr/>
        </p:nvSpPr>
        <p:spPr>
          <a:xfrm>
            <a:off x="1432750" y="9744451"/>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182" name="Rectangle"/>
          <p:cNvSpPr/>
          <p:nvPr/>
        </p:nvSpPr>
        <p:spPr>
          <a:xfrm>
            <a:off x="1432750" y="5537179"/>
            <a:ext cx="21765918" cy="1955802"/>
          </a:xfrm>
          <a:prstGeom prst="rect">
            <a:avLst/>
          </a:prstGeom>
          <a:gradFill>
            <a:gsLst>
              <a:gs pos="0">
                <a:srgbClr val="EBEBEB"/>
              </a:gs>
              <a:gs pos="11691">
                <a:srgbClr val="F5F5F5"/>
              </a:gs>
              <a:gs pos="42814">
                <a:srgbClr val="FFFFFF"/>
              </a:gs>
              <a:gs pos="99283">
                <a:srgbClr val="F0F0F0"/>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2187" name="Group"/>
          <p:cNvGrpSpPr/>
          <p:nvPr/>
        </p:nvGrpSpPr>
        <p:grpSpPr>
          <a:xfrm>
            <a:off x="1732727" y="4408373"/>
            <a:ext cx="614396" cy="710738"/>
            <a:chOff x="0" y="0"/>
            <a:chExt cx="614395" cy="710736"/>
          </a:xfrm>
        </p:grpSpPr>
        <p:sp>
          <p:nvSpPr>
            <p:cNvPr id="2183"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4"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85"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86"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2188" name="Challenges for organizations as they scale"/>
          <p:cNvSpPr txBox="1">
            <a:spLocks noGrp="1"/>
          </p:cNvSpPr>
          <p:nvPr>
            <p:ph type="title"/>
          </p:nvPr>
        </p:nvSpPr>
        <p:spPr>
          <a:xfrm>
            <a:off x="1565395" y="875900"/>
            <a:ext cx="21746798" cy="2207524"/>
          </a:xfrm>
          <a:prstGeom prst="rect">
            <a:avLst/>
          </a:prstGeom>
        </p:spPr>
        <p:txBody>
          <a:bodyPr/>
          <a:lstStyle>
            <a:lvl1pPr>
              <a:defRPr spc="-299"/>
            </a:lvl1pPr>
          </a:lstStyle>
          <a:p>
            <a:r>
              <a:t>Challenges for organizations as they scale</a:t>
            </a:r>
          </a:p>
        </p:txBody>
      </p:sp>
      <p:grpSp>
        <p:nvGrpSpPr>
          <p:cNvPr id="2193" name="Group"/>
          <p:cNvGrpSpPr/>
          <p:nvPr/>
        </p:nvGrpSpPr>
        <p:grpSpPr>
          <a:xfrm>
            <a:off x="22377778" y="4408373"/>
            <a:ext cx="614397" cy="710738"/>
            <a:chOff x="0" y="0"/>
            <a:chExt cx="614395" cy="710736"/>
          </a:xfrm>
        </p:grpSpPr>
        <p:sp>
          <p:nvSpPr>
            <p:cNvPr id="218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198" name="Group"/>
          <p:cNvGrpSpPr/>
          <p:nvPr/>
        </p:nvGrpSpPr>
        <p:grpSpPr>
          <a:xfrm>
            <a:off x="21625962" y="4408373"/>
            <a:ext cx="614396" cy="710738"/>
            <a:chOff x="0" y="0"/>
            <a:chExt cx="614395" cy="710736"/>
          </a:xfrm>
        </p:grpSpPr>
        <p:sp>
          <p:nvSpPr>
            <p:cNvPr id="2194" name="Shape"/>
            <p:cNvSpPr/>
            <p:nvPr/>
          </p:nvSpPr>
          <p:spPr>
            <a:xfrm>
              <a:off x="134636" y="-1"/>
              <a:ext cx="349927"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5" name="Line"/>
            <p:cNvSpPr/>
            <p:nvPr/>
          </p:nvSpPr>
          <p:spPr>
            <a:xfrm>
              <a:off x="0" y="360167"/>
              <a:ext cx="614395"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19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197" name="Line"/>
            <p:cNvSpPr/>
            <p:nvPr/>
          </p:nvSpPr>
          <p:spPr>
            <a:xfrm flipV="1">
              <a:off x="485651"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3" name="Group"/>
          <p:cNvGrpSpPr/>
          <p:nvPr/>
        </p:nvGrpSpPr>
        <p:grpSpPr>
          <a:xfrm>
            <a:off x="20874144" y="4408373"/>
            <a:ext cx="614397" cy="710738"/>
            <a:chOff x="0" y="0"/>
            <a:chExt cx="614395" cy="710736"/>
          </a:xfrm>
        </p:grpSpPr>
        <p:sp>
          <p:nvSpPr>
            <p:cNvPr id="2199"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0"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1"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2"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08" name="Group"/>
          <p:cNvGrpSpPr/>
          <p:nvPr/>
        </p:nvGrpSpPr>
        <p:grpSpPr>
          <a:xfrm>
            <a:off x="20122325" y="4408373"/>
            <a:ext cx="614397" cy="710738"/>
            <a:chOff x="0" y="0"/>
            <a:chExt cx="614395" cy="710736"/>
          </a:xfrm>
        </p:grpSpPr>
        <p:sp>
          <p:nvSpPr>
            <p:cNvPr id="2204" name="Shape"/>
            <p:cNvSpPr/>
            <p:nvPr/>
          </p:nvSpPr>
          <p:spPr>
            <a:xfrm>
              <a:off x="134636" y="-1"/>
              <a:ext cx="349928" cy="34947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5" name="Line"/>
            <p:cNvSpPr/>
            <p:nvPr/>
          </p:nvSpPr>
          <p:spPr>
            <a:xfrm>
              <a:off x="0" y="360167"/>
              <a:ext cx="614396" cy="3494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2206" name="Line"/>
            <p:cNvSpPr/>
            <p:nvPr/>
          </p:nvSpPr>
          <p:spPr>
            <a:xfrm flipV="1">
              <a:off x="134636" y="571468"/>
              <a:ext cx="4809"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07" name="Line"/>
            <p:cNvSpPr/>
            <p:nvPr/>
          </p:nvSpPr>
          <p:spPr>
            <a:xfrm flipV="1">
              <a:off x="485652" y="571468"/>
              <a:ext cx="4812" cy="139269"/>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2211" name="Group"/>
          <p:cNvGrpSpPr/>
          <p:nvPr/>
        </p:nvGrpSpPr>
        <p:grpSpPr>
          <a:xfrm>
            <a:off x="15555838" y="10159965"/>
            <a:ext cx="2428104" cy="937313"/>
            <a:chOff x="0" y="0"/>
            <a:chExt cx="2428102" cy="937311"/>
          </a:xfrm>
        </p:grpSpPr>
        <p:sp>
          <p:nvSpPr>
            <p:cNvPr id="2209" name="ENTERPRISE"/>
            <p:cNvSpPr txBox="1"/>
            <p:nvPr/>
          </p:nvSpPr>
          <p:spPr>
            <a:xfrm>
              <a:off x="754122" y="528373"/>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pic>
          <p:nvPicPr>
            <p:cNvPr id="2210"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2428103" cy="838800"/>
            </a:xfrm>
            <a:prstGeom prst="rect">
              <a:avLst/>
            </a:prstGeom>
            <a:ln w="12700" cap="flat">
              <a:noFill/>
              <a:miter lim="400000"/>
            </a:ln>
            <a:effectLst/>
          </p:spPr>
        </p:pic>
      </p:grpSp>
      <p:grpSp>
        <p:nvGrpSpPr>
          <p:cNvPr id="2214" name="Group"/>
          <p:cNvGrpSpPr/>
          <p:nvPr/>
        </p:nvGrpSpPr>
        <p:grpSpPr>
          <a:xfrm>
            <a:off x="15361067" y="8086183"/>
            <a:ext cx="2273846" cy="1106690"/>
            <a:chOff x="0" y="0"/>
            <a:chExt cx="2273845" cy="1106688"/>
          </a:xfrm>
        </p:grpSpPr>
        <p:pic>
          <p:nvPicPr>
            <p:cNvPr id="2212"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2273846" cy="1057252"/>
            </a:xfrm>
            <a:prstGeom prst="rect">
              <a:avLst/>
            </a:prstGeom>
            <a:ln w="12700" cap="flat">
              <a:noFill/>
              <a:miter lim="400000"/>
            </a:ln>
            <a:effectLst/>
          </p:spPr>
        </p:pic>
        <p:sp>
          <p:nvSpPr>
            <p:cNvPr id="2213" name="ENTERPRISE"/>
            <p:cNvSpPr txBox="1"/>
            <p:nvPr/>
          </p:nvSpPr>
          <p:spPr>
            <a:xfrm>
              <a:off x="1045295" y="697750"/>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grpSp>
        <p:nvGrpSpPr>
          <p:cNvPr id="2217" name="Group"/>
          <p:cNvGrpSpPr/>
          <p:nvPr/>
        </p:nvGrpSpPr>
        <p:grpSpPr>
          <a:xfrm>
            <a:off x="15367691" y="6026620"/>
            <a:ext cx="2428969" cy="1048418"/>
            <a:chOff x="0" y="0"/>
            <a:chExt cx="2428968" cy="1048416"/>
          </a:xfrm>
        </p:grpSpPr>
        <p:pic>
          <p:nvPicPr>
            <p:cNvPr id="2215"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2428969" cy="987656"/>
            </a:xfrm>
            <a:prstGeom prst="rect">
              <a:avLst/>
            </a:prstGeom>
            <a:ln w="12700" cap="flat">
              <a:noFill/>
              <a:miter lim="400000"/>
            </a:ln>
            <a:effectLst/>
          </p:spPr>
        </p:pic>
        <p:sp>
          <p:nvSpPr>
            <p:cNvPr id="2216" name="ENTERPRISE"/>
            <p:cNvSpPr txBox="1"/>
            <p:nvPr/>
          </p:nvSpPr>
          <p:spPr>
            <a:xfrm>
              <a:off x="844174" y="639478"/>
              <a:ext cx="1046854"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1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1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2220"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2226" name="Group"/>
          <p:cNvGrpSpPr/>
          <p:nvPr/>
        </p:nvGrpSpPr>
        <p:grpSpPr>
          <a:xfrm>
            <a:off x="14448471" y="5338486"/>
            <a:ext cx="200015" cy="5309075"/>
            <a:chOff x="0" y="0"/>
            <a:chExt cx="200014" cy="5309074"/>
          </a:xfrm>
        </p:grpSpPr>
        <p:sp>
          <p:nvSpPr>
            <p:cNvPr id="2221" name="Line"/>
            <p:cNvSpPr/>
            <p:nvPr/>
          </p:nvSpPr>
          <p:spPr>
            <a:xfrm flipV="1">
              <a:off x="101666" y="72606"/>
              <a:ext cx="2" cy="5232652"/>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2222"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3" name="Circle"/>
            <p:cNvSpPr/>
            <p:nvPr/>
          </p:nvSpPr>
          <p:spPr>
            <a:xfrm>
              <a:off x="9512" y="3152773"/>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4"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2225" name="Circle"/>
            <p:cNvSpPr/>
            <p:nvPr/>
          </p:nvSpPr>
          <p:spPr>
            <a:xfrm>
              <a:off x="0" y="0"/>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2227" name="THE PRACTITIONER"/>
          <p:cNvSpPr txBox="1"/>
          <p:nvPr/>
        </p:nvSpPr>
        <p:spPr>
          <a:xfrm>
            <a:off x="2487664" y="4444124"/>
            <a:ext cx="34957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THE PRACTITIONER</a:t>
            </a:r>
          </a:p>
        </p:txBody>
      </p:sp>
      <p:sp>
        <p:nvSpPr>
          <p:cNvPr id="2228" name="TEAMS"/>
          <p:cNvSpPr txBox="1"/>
          <p:nvPr/>
        </p:nvSpPr>
        <p:spPr>
          <a:xfrm>
            <a:off x="18601444" y="4479875"/>
            <a:ext cx="1400705"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TEAMS</a:t>
            </a:r>
          </a:p>
        </p:txBody>
      </p:sp>
      <p:sp>
        <p:nvSpPr>
          <p:cNvPr id="2229" name="Collaboration…"/>
          <p:cNvSpPr txBox="1"/>
          <p:nvPr/>
        </p:nvSpPr>
        <p:spPr>
          <a:xfrm>
            <a:off x="18621460" y="7819914"/>
            <a:ext cx="4629110" cy="16425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Collaboration</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Operations</a:t>
            </a:r>
            <a:endParaRPr b="0"/>
          </a:p>
          <a:p>
            <a:pPr marL="381000" indent="-381000">
              <a:lnSpc>
                <a:spcPct val="150000"/>
              </a:lnSpc>
              <a:spcBef>
                <a:spcPts val="0"/>
              </a:spcBef>
              <a:buSzPct val="100000"/>
              <a:buChar char="•"/>
              <a:defRPr sz="2200">
                <a:solidFill>
                  <a:srgbClr val="44546A"/>
                </a:solidFill>
                <a:latin typeface="Verdana"/>
                <a:ea typeface="Verdana"/>
                <a:cs typeface="Verdana"/>
                <a:sym typeface="Verdana"/>
              </a:defRPr>
            </a:pPr>
            <a:r>
              <a:t>Governance &amp; policy </a:t>
            </a:r>
          </a:p>
        </p:txBody>
      </p:sp>
      <p:grpSp>
        <p:nvGrpSpPr>
          <p:cNvPr id="2232" name="Group"/>
          <p:cNvGrpSpPr/>
          <p:nvPr/>
        </p:nvGrpSpPr>
        <p:grpSpPr>
          <a:xfrm>
            <a:off x="14540540" y="4408373"/>
            <a:ext cx="2648762" cy="1134141"/>
            <a:chOff x="0" y="0"/>
            <a:chExt cx="2648760" cy="1134139"/>
          </a:xfrm>
        </p:grpSpPr>
        <p:pic>
          <p:nvPicPr>
            <p:cNvPr id="2230" name="Image" descr="Image"/>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1"/>
              <a:ext cx="2648762" cy="1091281"/>
            </a:xfrm>
            <a:prstGeom prst="rect">
              <a:avLst/>
            </a:prstGeom>
            <a:ln w="12700" cap="flat">
              <a:noFill/>
              <a:miter lim="400000"/>
            </a:ln>
            <a:effectLst/>
          </p:spPr>
        </p:pic>
        <p:sp>
          <p:nvSpPr>
            <p:cNvPr id="2231" name="ENTERPRISE"/>
            <p:cNvSpPr txBox="1"/>
            <p:nvPr/>
          </p:nvSpPr>
          <p:spPr>
            <a:xfrm>
              <a:off x="1030031" y="725201"/>
              <a:ext cx="1046853" cy="408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21918" tIns="121918" rIns="121918" bIns="121918" numCol="1" anchor="b">
              <a:spAutoFit/>
            </a:bodyPr>
            <a:lstStyle>
              <a:lvl1pPr>
                <a:defRPr sz="1100" b="0">
                  <a:latin typeface="Tahoma"/>
                  <a:ea typeface="Tahoma"/>
                  <a:cs typeface="Tahoma"/>
                  <a:sym typeface="Tahoma"/>
                </a:defRPr>
              </a:lvl1pPr>
            </a:lstStyle>
            <a:p>
              <a:r>
                <a:t>ENTERPRISE</a:t>
              </a:r>
            </a:p>
          </p:txBody>
        </p:sp>
      </p:grpSp>
      <p:sp>
        <p:nvSpPr>
          <p:cNvPr id="2233" name="Rectangle"/>
          <p:cNvSpPr/>
          <p:nvPr/>
        </p:nvSpPr>
        <p:spPr>
          <a:xfrm>
            <a:off x="18347495" y="5083528"/>
            <a:ext cx="133775" cy="7112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2234" name="DEVELOPMENT"/>
          <p:cNvSpPr txBox="1"/>
          <p:nvPr/>
        </p:nvSpPr>
        <p:spPr>
          <a:xfrm>
            <a:off x="1539993" y="6087033"/>
            <a:ext cx="28861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2235" name="SECURITY"/>
          <p:cNvSpPr txBox="1"/>
          <p:nvPr/>
        </p:nvSpPr>
        <p:spPr>
          <a:xfrm>
            <a:off x="1565393" y="8147776"/>
            <a:ext cx="2428968"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2236" name="OPERATIONS"/>
          <p:cNvSpPr txBox="1"/>
          <p:nvPr/>
        </p:nvSpPr>
        <p:spPr>
          <a:xfrm>
            <a:off x="1565395" y="10244401"/>
            <a:ext cx="2428969" cy="6392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2237" name="Run applications"/>
          <p:cNvSpPr txBox="1"/>
          <p:nvPr/>
        </p:nvSpPr>
        <p:spPr>
          <a:xfrm>
            <a:off x="1539990" y="6444058"/>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223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2239" name="Provision infrastructure"/>
          <p:cNvSpPr txBox="1"/>
          <p:nvPr/>
        </p:nvSpPr>
        <p:spPr>
          <a:xfrm>
            <a:off x="1565393" y="10624567"/>
            <a:ext cx="4273510" cy="575733"/>
          </a:xfrm>
          <a:prstGeom prst="rect">
            <a:avLst/>
          </a:prstGeom>
          <a:ln w="127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spTree>
    <p:extLst>
      <p:ext uri="{BB962C8B-B14F-4D97-AF65-F5344CB8AC3E}">
        <p14:creationId xmlns:p14="http://schemas.microsoft.com/office/powerpoint/2010/main" val="5577233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6982C5-3F07-414B-B426-39565DFC8B2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B9A5E413-D18A-1F4C-BA83-7F535DED2442}"/>
              </a:ext>
            </a:extLst>
          </p:cNvPr>
          <p:cNvSpPr>
            <a:spLocks noGrp="1"/>
          </p:cNvSpPr>
          <p:nvPr>
            <p:ph type="title"/>
          </p:nvPr>
        </p:nvSpPr>
        <p:spPr/>
        <p:txBody>
          <a:bodyPr/>
          <a:lstStyle/>
          <a:p>
            <a:r>
              <a:rPr lang="en-US" dirty="0"/>
              <a:t>Terraform Overview</a:t>
            </a:r>
          </a:p>
        </p:txBody>
      </p:sp>
    </p:spTree>
    <p:extLst>
      <p:ext uri="{BB962C8B-B14F-4D97-AF65-F5344CB8AC3E}">
        <p14:creationId xmlns:p14="http://schemas.microsoft.com/office/powerpoint/2010/main" val="175602999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Tree>
    <p:extLst>
      <p:ext uri="{BB962C8B-B14F-4D97-AF65-F5344CB8AC3E}">
        <p14:creationId xmlns:p14="http://schemas.microsoft.com/office/powerpoint/2010/main" val="2447823792"/>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Shape 839"/>
          <p:cNvSpPr/>
          <p:nvPr/>
        </p:nvSpPr>
        <p:spPr>
          <a:xfrm>
            <a:off x="9037180" y="3365100"/>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842" name="Shape 84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847" name="Group 847"/>
          <p:cNvGrpSpPr/>
          <p:nvPr/>
        </p:nvGrpSpPr>
        <p:grpSpPr>
          <a:xfrm>
            <a:off x="12465370" y="10280274"/>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endParaRPr dirty="0"/>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t>Terraform provisioning workflow</a:t>
            </a:r>
          </a:p>
        </p:txBody>
      </p:sp>
      <p:sp>
        <p:nvSpPr>
          <p:cNvPr id="850" name="Shape 85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851" name="Shape 851"/>
          <p:cNvSpPr/>
          <p:nvPr/>
        </p:nvSpPr>
        <p:spPr>
          <a:xfrm>
            <a:off x="9037180" y="3517025"/>
            <a:ext cx="7505212"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chemeClr val="accent1">
                    <a:lumOff val="11519"/>
                  </a:schemeClr>
                </a:solidFill>
                <a:latin typeface="Verdana"/>
                <a:ea typeface="Verdana"/>
                <a:cs typeface="Verdana"/>
                <a:sym typeface="Verdana"/>
              </a:defRPr>
            </a:lvl1pPr>
          </a:lstStyle>
          <a:p>
            <a:r>
              <a:t>PROVISIONing WORKFLOW</a:t>
            </a:r>
          </a:p>
        </p:txBody>
      </p:sp>
      <p:sp>
        <p:nvSpPr>
          <p:cNvPr id="852" name="Shape 852"/>
          <p:cNvSpPr/>
          <p:nvPr/>
        </p:nvSpPr>
        <p:spPr>
          <a:xfrm>
            <a:off x="11668833" y="1142460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1668833" y="8911939"/>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20" name="Core">
            <a:extLst>
              <a:ext uri="{FF2B5EF4-FFF2-40B4-BE49-F238E27FC236}">
                <a16:creationId xmlns:a16="http://schemas.microsoft.com/office/drawing/2014/main" id="{89F373F5-DB79-DD43-A375-8AA58DD09B46}"/>
              </a:ext>
            </a:extLst>
          </p:cNvPr>
          <p:cNvSpPr txBox="1"/>
          <p:nvPr/>
        </p:nvSpPr>
        <p:spPr>
          <a:xfrm>
            <a:off x="8772952" y="10298423"/>
            <a:ext cx="2557735" cy="6604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sp>
        <p:nvSpPr>
          <p:cNvPr id="18" name="Shape 857">
            <a:extLst>
              <a:ext uri="{FF2B5EF4-FFF2-40B4-BE49-F238E27FC236}">
                <a16:creationId xmlns:a16="http://schemas.microsoft.com/office/drawing/2014/main" id="{05D55B1B-BF74-8345-B050-641A6987AE83}"/>
              </a:ext>
            </a:extLst>
          </p:cNvPr>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 name="Shape 858">
            <a:extLst>
              <a:ext uri="{FF2B5EF4-FFF2-40B4-BE49-F238E27FC236}">
                <a16:creationId xmlns:a16="http://schemas.microsoft.com/office/drawing/2014/main" id="{F05DBFF3-F305-9340-855E-0129964C821A}"/>
              </a:ext>
            </a:extLst>
          </p:cNvPr>
          <p:cNvSpPr/>
          <p:nvPr/>
        </p:nvSpPr>
        <p:spPr>
          <a:xfrm flipV="1">
            <a:off x="6777658" y="7668226"/>
            <a:ext cx="1" cy="2493191"/>
          </a:xfrm>
          <a:prstGeom prst="line">
            <a:avLst/>
          </a:prstGeom>
          <a:ln w="63500">
            <a:solidFill>
              <a:schemeClr val="accent3"/>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1" name="Shape 870">
            <a:extLst>
              <a:ext uri="{FF2B5EF4-FFF2-40B4-BE49-F238E27FC236}">
                <a16:creationId xmlns:a16="http://schemas.microsoft.com/office/drawing/2014/main" id="{BEC5424D-C719-2149-9331-ED68CE7F6F88}"/>
              </a:ext>
            </a:extLst>
          </p:cNvPr>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22" name="Shape 871">
            <a:extLst>
              <a:ext uri="{FF2B5EF4-FFF2-40B4-BE49-F238E27FC236}">
                <a16:creationId xmlns:a16="http://schemas.microsoft.com/office/drawing/2014/main" id="{702B1C38-A92C-F04B-8EC1-F8BDF907B696}"/>
              </a:ext>
            </a:extLst>
          </p:cNvPr>
          <p:cNvSpPr/>
          <p:nvPr/>
        </p:nvSpPr>
        <p:spPr>
          <a:xfrm>
            <a:off x="2268095" y="3533723"/>
            <a:ext cx="5676158" cy="690035"/>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defRPr>
            </a:lvl1pPr>
          </a:lstStyle>
          <a:p>
            <a:r>
              <a:rPr dirty="0"/>
              <a:t>INFRASTRUCTURE AS CODE</a:t>
            </a:r>
          </a:p>
        </p:txBody>
      </p:sp>
      <p:sp>
        <p:nvSpPr>
          <p:cNvPr id="23" name="Shape 872">
            <a:extLst>
              <a:ext uri="{FF2B5EF4-FFF2-40B4-BE49-F238E27FC236}">
                <a16:creationId xmlns:a16="http://schemas.microsoft.com/office/drawing/2014/main" id="{DD0F227D-96CE-224B-BC3A-40D501CA9E09}"/>
              </a:ext>
            </a:extLst>
          </p:cNvPr>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sp>
        <p:nvSpPr>
          <p:cNvPr id="24" name="Shape 873">
            <a:extLst>
              <a:ext uri="{FF2B5EF4-FFF2-40B4-BE49-F238E27FC236}">
                <a16:creationId xmlns:a16="http://schemas.microsoft.com/office/drawing/2014/main" id="{BC52C2BB-D332-1C4C-83FD-6444FD458EB8}"/>
              </a:ext>
            </a:extLst>
          </p:cNvPr>
          <p:cNvSpPr/>
          <p:nvPr/>
        </p:nvSpPr>
        <p:spPr>
          <a:xfrm>
            <a:off x="1370282" y="10006323"/>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chemeClr val="accent3"/>
                </a:solidFill>
              </a:defRPr>
            </a:lvl1pPr>
          </a:lstStyle>
          <a:p>
            <a:r>
              <a:t>OPERATOR</a:t>
            </a:r>
          </a:p>
        </p:txBody>
      </p:sp>
      <p:sp>
        <p:nvSpPr>
          <p:cNvPr id="25" name="Shape 874">
            <a:extLst>
              <a:ext uri="{FF2B5EF4-FFF2-40B4-BE49-F238E27FC236}">
                <a16:creationId xmlns:a16="http://schemas.microsoft.com/office/drawing/2014/main" id="{06742277-A52A-0A48-8CD6-F08245BF1A83}"/>
              </a:ext>
            </a:extLst>
          </p:cNvPr>
          <p:cNvSpPr/>
          <p:nvPr/>
        </p:nvSpPr>
        <p:spPr>
          <a:xfrm>
            <a:off x="1370282" y="8301016"/>
            <a:ext cx="2167588" cy="6392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spcBef>
                <a:spcPts val="0"/>
              </a:spcBef>
              <a:defRPr sz="2400">
                <a:solidFill>
                  <a:srgbClr val="44546A"/>
                </a:solidFill>
              </a:defRPr>
            </a:lvl1pPr>
          </a:lstStyle>
          <a:p>
            <a:r>
              <a:t>DEVELOPER</a:t>
            </a:r>
          </a:p>
        </p:txBody>
      </p:sp>
      <p:sp>
        <p:nvSpPr>
          <p:cNvPr id="26" name="Shape 875">
            <a:extLst>
              <a:ext uri="{FF2B5EF4-FFF2-40B4-BE49-F238E27FC236}">
                <a16:creationId xmlns:a16="http://schemas.microsoft.com/office/drawing/2014/main" id="{BC2B5995-DC46-2C4B-B611-B90AE285394E}"/>
              </a:ext>
            </a:extLst>
          </p:cNvPr>
          <p:cNvSpPr/>
          <p:nvPr/>
        </p:nvSpPr>
        <p:spPr>
          <a:xfrm>
            <a:off x="3684760" y="8200377"/>
            <a:ext cx="387916"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9" tIns="121919" rIns="121919" bIns="121919" anchor="ctr"/>
          <a:lstStyle/>
          <a:p>
            <a:pPr defTabSz="1219200">
              <a:lnSpc>
                <a:spcPct val="100000"/>
              </a:lnSpc>
              <a:spcBef>
                <a:spcPts val="0"/>
              </a:spcBef>
              <a:defRPr b="0">
                <a:latin typeface="Arial"/>
                <a:ea typeface="Arial"/>
                <a:cs typeface="Arial"/>
                <a:sym typeface="Arial"/>
              </a:defRPr>
            </a:pPr>
            <a:endParaRPr/>
          </a:p>
        </p:txBody>
      </p:sp>
      <p:sp>
        <p:nvSpPr>
          <p:cNvPr id="27" name="Shape 876">
            <a:extLst>
              <a:ext uri="{FF2B5EF4-FFF2-40B4-BE49-F238E27FC236}">
                <a16:creationId xmlns:a16="http://schemas.microsoft.com/office/drawing/2014/main" id="{4BE686DC-F9D0-A54B-9ECA-D89A142F6501}"/>
              </a:ext>
            </a:extLst>
          </p:cNvPr>
          <p:cNvSpPr/>
          <p:nvPr/>
        </p:nvSpPr>
        <p:spPr>
          <a:xfrm>
            <a:off x="3535506" y="8599647"/>
            <a:ext cx="681098"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9" tIns="121919" rIns="121919" bIns="121919"/>
          <a:lstStyle/>
          <a:p>
            <a:pPr defTabSz="1219200">
              <a:lnSpc>
                <a:spcPct val="100000"/>
              </a:lnSpc>
              <a:spcBef>
                <a:spcPts val="0"/>
              </a:spcBef>
              <a:defRPr b="0">
                <a:latin typeface="Arial"/>
                <a:ea typeface="Arial"/>
                <a:cs typeface="Arial"/>
                <a:sym typeface="Arial"/>
              </a:defRPr>
            </a:pPr>
            <a:endParaRPr/>
          </a:p>
        </p:txBody>
      </p:sp>
      <p:sp>
        <p:nvSpPr>
          <p:cNvPr id="28" name="Shape 877">
            <a:extLst>
              <a:ext uri="{FF2B5EF4-FFF2-40B4-BE49-F238E27FC236}">
                <a16:creationId xmlns:a16="http://schemas.microsoft.com/office/drawing/2014/main" id="{FB887B75-EB47-4C46-905B-0AB572737B18}"/>
              </a:ext>
            </a:extLst>
          </p:cNvPr>
          <p:cNvSpPr/>
          <p:nvPr/>
        </p:nvSpPr>
        <p:spPr>
          <a:xfrm>
            <a:off x="4313094" y="8472211"/>
            <a:ext cx="2217796" cy="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29" name="Group 880">
            <a:extLst>
              <a:ext uri="{FF2B5EF4-FFF2-40B4-BE49-F238E27FC236}">
                <a16:creationId xmlns:a16="http://schemas.microsoft.com/office/drawing/2014/main" id="{50ADD640-8E83-8147-AC93-532246E225C9}"/>
              </a:ext>
            </a:extLst>
          </p:cNvPr>
          <p:cNvGrpSpPr/>
          <p:nvPr/>
        </p:nvGrpSpPr>
        <p:grpSpPr>
          <a:xfrm>
            <a:off x="3535507" y="10158731"/>
            <a:ext cx="681097" cy="786683"/>
            <a:chOff x="0" y="0"/>
            <a:chExt cx="681096" cy="786682"/>
          </a:xfrm>
        </p:grpSpPr>
        <p:sp>
          <p:nvSpPr>
            <p:cNvPr id="30" name="Shape 878">
              <a:extLst>
                <a:ext uri="{FF2B5EF4-FFF2-40B4-BE49-F238E27FC236}">
                  <a16:creationId xmlns:a16="http://schemas.microsoft.com/office/drawing/2014/main" id="{0E40CD5A-C7C1-0F49-BB8A-293E8144B51F}"/>
                </a:ext>
              </a:extLst>
            </p:cNvPr>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31" name="Shape 879">
              <a:extLst>
                <a:ext uri="{FF2B5EF4-FFF2-40B4-BE49-F238E27FC236}">
                  <a16:creationId xmlns:a16="http://schemas.microsoft.com/office/drawing/2014/main" id="{70250F82-FF7E-5347-9F38-0284AAD1BDA5}"/>
                </a:ext>
              </a:extLst>
            </p:cNvPr>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32" name="Group 887">
            <a:extLst>
              <a:ext uri="{FF2B5EF4-FFF2-40B4-BE49-F238E27FC236}">
                <a16:creationId xmlns:a16="http://schemas.microsoft.com/office/drawing/2014/main" id="{E1AC2EAE-7606-E041-878D-99107868B0B9}"/>
              </a:ext>
            </a:extLst>
          </p:cNvPr>
          <p:cNvGrpSpPr/>
          <p:nvPr/>
        </p:nvGrpSpPr>
        <p:grpSpPr>
          <a:xfrm>
            <a:off x="6028302" y="10006323"/>
            <a:ext cx="1270001" cy="1270001"/>
            <a:chOff x="0" y="0"/>
            <a:chExt cx="1270000" cy="1270000"/>
          </a:xfrm>
        </p:grpSpPr>
        <p:sp>
          <p:nvSpPr>
            <p:cNvPr id="33" name="Shape 881">
              <a:extLst>
                <a:ext uri="{FF2B5EF4-FFF2-40B4-BE49-F238E27FC236}">
                  <a16:creationId xmlns:a16="http://schemas.microsoft.com/office/drawing/2014/main" id="{6CC1A143-E9E2-B746-8061-11D4C14291AF}"/>
                </a:ext>
              </a:extLst>
            </p:cNvPr>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34" name="Group 886">
              <a:extLst>
                <a:ext uri="{FF2B5EF4-FFF2-40B4-BE49-F238E27FC236}">
                  <a16:creationId xmlns:a16="http://schemas.microsoft.com/office/drawing/2014/main" id="{EDC6EFF8-A8E2-A046-9458-261B71F00E73}"/>
                </a:ext>
              </a:extLst>
            </p:cNvPr>
            <p:cNvGrpSpPr/>
            <p:nvPr/>
          </p:nvGrpSpPr>
          <p:grpSpPr>
            <a:xfrm>
              <a:off x="116500" y="159352"/>
              <a:ext cx="1011600" cy="976696"/>
              <a:chOff x="0" y="0"/>
              <a:chExt cx="1011598" cy="976695"/>
            </a:xfrm>
          </p:grpSpPr>
          <p:sp>
            <p:nvSpPr>
              <p:cNvPr id="35" name="Shape 882">
                <a:extLst>
                  <a:ext uri="{FF2B5EF4-FFF2-40B4-BE49-F238E27FC236}">
                    <a16:creationId xmlns:a16="http://schemas.microsoft.com/office/drawing/2014/main" id="{B81C1AB3-8062-5F40-9BA8-AE70DB9458FE}"/>
                  </a:ext>
                </a:extLst>
              </p:cNvPr>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6" name="Shape 883">
                <a:extLst>
                  <a:ext uri="{FF2B5EF4-FFF2-40B4-BE49-F238E27FC236}">
                    <a16:creationId xmlns:a16="http://schemas.microsoft.com/office/drawing/2014/main" id="{D75215B6-586C-6340-B254-D5E62D96FB2B}"/>
                  </a:ext>
                </a:extLst>
              </p:cNvPr>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7" name="Shape 884">
                <a:extLst>
                  <a:ext uri="{FF2B5EF4-FFF2-40B4-BE49-F238E27FC236}">
                    <a16:creationId xmlns:a16="http://schemas.microsoft.com/office/drawing/2014/main" id="{31EE22AC-23A4-BF4E-A885-F1F928BBF924}"/>
                  </a:ext>
                </a:extLst>
              </p:cNvPr>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38" name="Shape 885">
                <a:extLst>
                  <a:ext uri="{FF2B5EF4-FFF2-40B4-BE49-F238E27FC236}">
                    <a16:creationId xmlns:a16="http://schemas.microsoft.com/office/drawing/2014/main" id="{36CA12AE-2B2C-784E-B9F5-960B3D45BF54}"/>
                  </a:ext>
                </a:extLst>
              </p:cNvPr>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39" name="Group 892">
            <a:extLst>
              <a:ext uri="{FF2B5EF4-FFF2-40B4-BE49-F238E27FC236}">
                <a16:creationId xmlns:a16="http://schemas.microsoft.com/office/drawing/2014/main" id="{92B07538-7E69-4C47-9081-76C81A83B10B}"/>
              </a:ext>
            </a:extLst>
          </p:cNvPr>
          <p:cNvGrpSpPr/>
          <p:nvPr/>
        </p:nvGrpSpPr>
        <p:grpSpPr>
          <a:xfrm>
            <a:off x="5789713" y="11303794"/>
            <a:ext cx="1019695" cy="1019695"/>
            <a:chOff x="0" y="0"/>
            <a:chExt cx="1019694" cy="1019694"/>
          </a:xfrm>
        </p:grpSpPr>
        <p:pic>
          <p:nvPicPr>
            <p:cNvPr id="40" name="pasted-image.pdf">
              <a:extLst>
                <a:ext uri="{FF2B5EF4-FFF2-40B4-BE49-F238E27FC236}">
                  <a16:creationId xmlns:a16="http://schemas.microsoft.com/office/drawing/2014/main" id="{56081BEE-517A-BB4D-874D-A7DA423C1D9F}"/>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1" name="Shape 889">
              <a:extLst>
                <a:ext uri="{FF2B5EF4-FFF2-40B4-BE49-F238E27FC236}">
                  <a16:creationId xmlns:a16="http://schemas.microsoft.com/office/drawing/2014/main" id="{7245C257-4214-AD49-9BDA-BE3CF23B25EE}"/>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2" name="Shape 890">
              <a:extLst>
                <a:ext uri="{FF2B5EF4-FFF2-40B4-BE49-F238E27FC236}">
                  <a16:creationId xmlns:a16="http://schemas.microsoft.com/office/drawing/2014/main" id="{693AC217-CE83-6D4D-834D-1C3E9C631B4A}"/>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3" name="Shape 891">
              <a:extLst>
                <a:ext uri="{FF2B5EF4-FFF2-40B4-BE49-F238E27FC236}">
                  <a16:creationId xmlns:a16="http://schemas.microsoft.com/office/drawing/2014/main" id="{7BA054BF-AFDE-174F-9C4C-6AB010C94685}"/>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44" name="Group 897">
            <a:extLst>
              <a:ext uri="{FF2B5EF4-FFF2-40B4-BE49-F238E27FC236}">
                <a16:creationId xmlns:a16="http://schemas.microsoft.com/office/drawing/2014/main" id="{BCD8C844-BE1E-B941-9AAD-B32849DECB93}"/>
              </a:ext>
            </a:extLst>
          </p:cNvPr>
          <p:cNvGrpSpPr/>
          <p:nvPr/>
        </p:nvGrpSpPr>
        <p:grpSpPr>
          <a:xfrm>
            <a:off x="6945203" y="11303794"/>
            <a:ext cx="1019695" cy="1019695"/>
            <a:chOff x="0" y="0"/>
            <a:chExt cx="1019694" cy="1019694"/>
          </a:xfrm>
        </p:grpSpPr>
        <p:pic>
          <p:nvPicPr>
            <p:cNvPr id="45" name="pasted-image.pdf">
              <a:extLst>
                <a:ext uri="{FF2B5EF4-FFF2-40B4-BE49-F238E27FC236}">
                  <a16:creationId xmlns:a16="http://schemas.microsoft.com/office/drawing/2014/main" id="{6FC0B788-08F7-0044-B429-85F447EADDB4}"/>
                </a:ext>
              </a:extLst>
            </p:cNvPr>
            <p:cNvPicPr>
              <a:picLocks noChangeAspect="1"/>
            </p:cNvPicPr>
            <p:nvPr/>
          </p:nvPicPr>
          <p:blipFill>
            <a:blip r:embed="rId3">
              <a:alphaModFix amt="34000"/>
              <a:extLst/>
            </a:blip>
            <a:srcRect/>
            <a:stretch>
              <a:fillRect/>
            </a:stretch>
          </p:blipFill>
          <p:spPr>
            <a:xfrm>
              <a:off x="0" y="0"/>
              <a:ext cx="1019695" cy="1019695"/>
            </a:xfrm>
            <a:prstGeom prst="rect">
              <a:avLst/>
            </a:prstGeom>
            <a:ln w="12700" cap="flat">
              <a:noFill/>
              <a:miter lim="400000"/>
            </a:ln>
            <a:effectLst/>
          </p:spPr>
        </p:pic>
        <p:sp>
          <p:nvSpPr>
            <p:cNvPr id="46" name="Shape 894">
              <a:extLst>
                <a:ext uri="{FF2B5EF4-FFF2-40B4-BE49-F238E27FC236}">
                  <a16:creationId xmlns:a16="http://schemas.microsoft.com/office/drawing/2014/main" id="{EA5D5352-5EF9-E84C-8E87-3DD424EA40BD}"/>
                </a:ext>
              </a:extLst>
            </p:cNvPr>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7" name="Shape 895">
              <a:extLst>
                <a:ext uri="{FF2B5EF4-FFF2-40B4-BE49-F238E27FC236}">
                  <a16:creationId xmlns:a16="http://schemas.microsoft.com/office/drawing/2014/main" id="{2BD7BF18-4779-0C4B-83E0-CD81F68892C5}"/>
                </a:ext>
              </a:extLst>
            </p:cNvPr>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48" name="Shape 896">
              <a:extLst>
                <a:ext uri="{FF2B5EF4-FFF2-40B4-BE49-F238E27FC236}">
                  <a16:creationId xmlns:a16="http://schemas.microsoft.com/office/drawing/2014/main" id="{750835E2-7097-C449-A7A8-06390A0A4A9C}"/>
                </a:ext>
              </a:extLst>
            </p:cNvPr>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sp>
        <p:nvSpPr>
          <p:cNvPr id="49" name="Shape 901">
            <a:extLst>
              <a:ext uri="{FF2B5EF4-FFF2-40B4-BE49-F238E27FC236}">
                <a16:creationId xmlns:a16="http://schemas.microsoft.com/office/drawing/2014/main" id="{1104F939-FC1A-CC4B-AB69-28AB0A9D6737}"/>
              </a:ext>
            </a:extLst>
          </p:cNvPr>
          <p:cNvSpPr/>
          <p:nvPr/>
        </p:nvSpPr>
        <p:spPr>
          <a:xfrm flipV="1">
            <a:off x="6520179" y="7558938"/>
            <a:ext cx="1" cy="2493191"/>
          </a:xfrm>
          <a:prstGeom prst="line">
            <a:avLst/>
          </a:prstGeom>
          <a:ln w="63500">
            <a:solidFill>
              <a:srgbClr val="000000"/>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50" name="Shape 902">
            <a:extLst>
              <a:ext uri="{FF2B5EF4-FFF2-40B4-BE49-F238E27FC236}">
                <a16:creationId xmlns:a16="http://schemas.microsoft.com/office/drawing/2014/main" id="{EDF333DF-9C10-B44D-B7CD-E4158549AFD8}"/>
              </a:ext>
            </a:extLst>
          </p:cNvPr>
          <p:cNvSpPr/>
          <p:nvPr/>
        </p:nvSpPr>
        <p:spPr>
          <a:xfrm>
            <a:off x="5367564" y="6480040"/>
            <a:ext cx="2376564" cy="1270001"/>
          </a:xfrm>
          <a:prstGeom prst="rect">
            <a:avLst/>
          </a:prstGeom>
          <a:solidFill>
            <a:srgbClr val="FFFFFF"/>
          </a:solidFill>
          <a:ln w="25400">
            <a:solidFill>
              <a:schemeClr val="accent1"/>
            </a:solidFill>
            <a:miter/>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51" name="Group 907">
            <a:extLst>
              <a:ext uri="{FF2B5EF4-FFF2-40B4-BE49-F238E27FC236}">
                <a16:creationId xmlns:a16="http://schemas.microsoft.com/office/drawing/2014/main" id="{E31ED5A1-9208-C841-9805-B4BAE37C1524}"/>
              </a:ext>
            </a:extLst>
          </p:cNvPr>
          <p:cNvGrpSpPr/>
          <p:nvPr/>
        </p:nvGrpSpPr>
        <p:grpSpPr>
          <a:xfrm>
            <a:off x="5538013" y="6766690"/>
            <a:ext cx="611222" cy="696700"/>
            <a:chOff x="0" y="0"/>
            <a:chExt cx="611221" cy="696698"/>
          </a:xfrm>
        </p:grpSpPr>
        <p:sp>
          <p:nvSpPr>
            <p:cNvPr id="52" name="Shape 903">
              <a:extLst>
                <a:ext uri="{FF2B5EF4-FFF2-40B4-BE49-F238E27FC236}">
                  <a16:creationId xmlns:a16="http://schemas.microsoft.com/office/drawing/2014/main" id="{4B450194-CDCC-5D43-9544-A9D78EF88F3E}"/>
                </a:ext>
              </a:extLst>
            </p:cNvPr>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3" name="Shape 904">
              <a:extLst>
                <a:ext uri="{FF2B5EF4-FFF2-40B4-BE49-F238E27FC236}">
                  <a16:creationId xmlns:a16="http://schemas.microsoft.com/office/drawing/2014/main" id="{EB7CC939-E8C7-6E4F-BB9E-26502A223851}"/>
                </a:ext>
              </a:extLst>
            </p:cNvPr>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4" name="Shape 905">
              <a:extLst>
                <a:ext uri="{FF2B5EF4-FFF2-40B4-BE49-F238E27FC236}">
                  <a16:creationId xmlns:a16="http://schemas.microsoft.com/office/drawing/2014/main" id="{591D0598-1853-6A43-933F-5353BDF6526B}"/>
                </a:ext>
              </a:extLst>
            </p:cNvPr>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55" name="Shape 906">
              <a:extLst>
                <a:ext uri="{FF2B5EF4-FFF2-40B4-BE49-F238E27FC236}">
                  <a16:creationId xmlns:a16="http://schemas.microsoft.com/office/drawing/2014/main" id="{FCDF9298-13EC-6340-838A-6C3C4C60674C}"/>
                </a:ext>
              </a:extLst>
            </p:cNvPr>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56" name="Shape 908">
            <a:extLst>
              <a:ext uri="{FF2B5EF4-FFF2-40B4-BE49-F238E27FC236}">
                <a16:creationId xmlns:a16="http://schemas.microsoft.com/office/drawing/2014/main" id="{D6063FE9-5722-8047-A14B-F44625BF4130}"/>
              </a:ext>
            </a:extLst>
          </p:cNvPr>
          <p:cNvSpPr/>
          <p:nvPr/>
        </p:nvSpPr>
        <p:spPr>
          <a:xfrm>
            <a:off x="6226138" y="6599420"/>
            <a:ext cx="1669403" cy="10312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p>
            <a:pPr>
              <a:lnSpc>
                <a:spcPct val="100000"/>
              </a:lnSpc>
              <a:spcBef>
                <a:spcPts val="0"/>
              </a:spcBef>
              <a:defRPr sz="2600" b="0">
                <a:solidFill>
                  <a:srgbClr val="000000"/>
                </a:solidFill>
                <a:latin typeface="Verdana"/>
                <a:ea typeface="Verdana"/>
                <a:cs typeface="Verdana"/>
                <a:sym typeface="Verdana"/>
              </a:defRPr>
            </a:pPr>
            <a:r>
              <a:t>Module </a:t>
            </a:r>
          </a:p>
          <a:p>
            <a:pPr>
              <a:lnSpc>
                <a:spcPct val="100000"/>
              </a:lnSpc>
              <a:spcBef>
                <a:spcPts val="0"/>
              </a:spcBef>
              <a:defRPr sz="2600" b="0">
                <a:solidFill>
                  <a:srgbClr val="000000"/>
                </a:solidFill>
                <a:latin typeface="Verdana"/>
                <a:ea typeface="Verdana"/>
                <a:cs typeface="Verdana"/>
                <a:sym typeface="Verdana"/>
              </a:defRPr>
            </a:pPr>
            <a:r>
              <a:t>Registry</a:t>
            </a:r>
          </a:p>
        </p:txBody>
      </p:sp>
      <p:sp>
        <p:nvSpPr>
          <p:cNvPr id="57" name="Shape 909">
            <a:extLst>
              <a:ext uri="{FF2B5EF4-FFF2-40B4-BE49-F238E27FC236}">
                <a16:creationId xmlns:a16="http://schemas.microsoft.com/office/drawing/2014/main" id="{B406B646-6B92-004C-B12C-3C6284633304}"/>
              </a:ext>
            </a:extLst>
          </p:cNvPr>
          <p:cNvSpPr/>
          <p:nvPr/>
        </p:nvSpPr>
        <p:spPr>
          <a:xfrm>
            <a:off x="6028302" y="10416341"/>
            <a:ext cx="1270001" cy="5232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VCS</a:t>
            </a:r>
          </a:p>
        </p:txBody>
      </p:sp>
    </p:spTree>
    <p:extLst>
      <p:ext uri="{BB962C8B-B14F-4D97-AF65-F5344CB8AC3E}">
        <p14:creationId xmlns:p14="http://schemas.microsoft.com/office/powerpoint/2010/main" val="2706155639"/>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he producer / consumer model"/>
          <p:cNvSpPr txBox="1">
            <a:spLocks noGrp="1"/>
          </p:cNvSpPr>
          <p:nvPr>
            <p:ph type="title"/>
          </p:nvPr>
        </p:nvSpPr>
        <p:spPr>
          <a:prstGeom prst="rect">
            <a:avLst/>
          </a:prstGeom>
        </p:spPr>
        <p:txBody>
          <a:bodyPr/>
          <a:lstStyle>
            <a:lvl1pPr>
              <a:defRPr spc="-200">
                <a:latin typeface="Verdana"/>
                <a:ea typeface="Verdana"/>
                <a:cs typeface="Verdana"/>
                <a:sym typeface="Verdana"/>
              </a:defRPr>
            </a:lvl1pPr>
          </a:lstStyle>
          <a:p>
            <a:r>
              <a:rPr lang="en-US" dirty="0"/>
              <a:t>Public Module Registry</a:t>
            </a:r>
            <a:endParaRPr dirty="0"/>
          </a:p>
        </p:txBody>
      </p:sp>
      <p:sp>
        <p:nvSpPr>
          <p:cNvPr id="128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3" name="Text Placeholder 2">
            <a:extLst>
              <a:ext uri="{FF2B5EF4-FFF2-40B4-BE49-F238E27FC236}">
                <a16:creationId xmlns:a16="http://schemas.microsoft.com/office/drawing/2014/main" id="{645529B1-974A-E84C-B492-CC1AB183B358}"/>
              </a:ext>
            </a:extLst>
          </p:cNvPr>
          <p:cNvSpPr>
            <a:spLocks noGrp="1"/>
          </p:cNvSpPr>
          <p:nvPr>
            <p:ph type="body" sz="quarter" idx="10"/>
          </p:nvPr>
        </p:nvSpPr>
        <p:spPr/>
        <p:txBody>
          <a:bodyPr/>
          <a:lstStyle/>
          <a:p>
            <a:r>
              <a:rPr lang="en-US" dirty="0"/>
              <a:t>https://</a:t>
            </a:r>
            <a:r>
              <a:rPr lang="en-US" dirty="0" err="1"/>
              <a:t>registry.terraform.io</a:t>
            </a:r>
            <a:endParaRPr lang="en-US" dirty="0"/>
          </a:p>
        </p:txBody>
      </p:sp>
      <p:pic>
        <p:nvPicPr>
          <p:cNvPr id="4" name="Picture 3">
            <a:extLst>
              <a:ext uri="{FF2B5EF4-FFF2-40B4-BE49-F238E27FC236}">
                <a16:creationId xmlns:a16="http://schemas.microsoft.com/office/drawing/2014/main" id="{83DDE913-A081-4048-9A9C-668EC4477775}"/>
              </a:ext>
            </a:extLst>
          </p:cNvPr>
          <p:cNvPicPr>
            <a:picLocks noChangeAspect="1"/>
          </p:cNvPicPr>
          <p:nvPr/>
        </p:nvPicPr>
        <p:blipFill>
          <a:blip r:embed="rId3"/>
          <a:stretch>
            <a:fillRect/>
          </a:stretch>
        </p:blipFill>
        <p:spPr>
          <a:xfrm>
            <a:off x="4785360" y="2396123"/>
            <a:ext cx="15582182" cy="10158918"/>
          </a:xfrm>
          <a:prstGeom prst="rect">
            <a:avLst/>
          </a:prstGeom>
        </p:spPr>
      </p:pic>
    </p:spTree>
    <p:extLst>
      <p:ext uri="{BB962C8B-B14F-4D97-AF65-F5344CB8AC3E}">
        <p14:creationId xmlns:p14="http://schemas.microsoft.com/office/powerpoint/2010/main" val="383272490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990" name="Group"/>
          <p:cNvGrpSpPr/>
          <p:nvPr/>
        </p:nvGrpSpPr>
        <p:grpSpPr>
          <a:xfrm>
            <a:off x="12465369" y="1028027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992"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99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94"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grpSp>
        <p:nvGrpSpPr>
          <p:cNvPr id="997" name="Core"/>
          <p:cNvGrpSpPr/>
          <p:nvPr/>
        </p:nvGrpSpPr>
        <p:grpSpPr>
          <a:xfrm>
            <a:off x="8772953" y="1011880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rPr dirty="0"/>
                <a:t>Core</a:t>
              </a:r>
            </a:p>
          </p:txBody>
        </p:sp>
      </p:grpSp>
      <p:sp>
        <p:nvSpPr>
          <p:cNvPr id="998"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01" name="Alibaba"/>
          <p:cNvGrpSpPr/>
          <p:nvPr/>
        </p:nvGrpSpPr>
        <p:grpSpPr>
          <a:xfrm>
            <a:off x="14003960" y="11247490"/>
            <a:ext cx="1920089" cy="696701"/>
            <a:chOff x="0" y="0"/>
            <a:chExt cx="1920088" cy="696700"/>
          </a:xfrm>
        </p:grpSpPr>
        <p:sp>
          <p:nvSpPr>
            <p:cNvPr id="99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0"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04" name="GCP"/>
          <p:cNvGrpSpPr/>
          <p:nvPr/>
        </p:nvGrpSpPr>
        <p:grpSpPr>
          <a:xfrm>
            <a:off x="13968477" y="9313056"/>
            <a:ext cx="1920089" cy="696701"/>
            <a:chOff x="0" y="0"/>
            <a:chExt cx="1920088" cy="696700"/>
          </a:xfrm>
        </p:grpSpPr>
        <p:sp>
          <p:nvSpPr>
            <p:cNvPr id="1002"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3"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07" name="AWS"/>
          <p:cNvGrpSpPr/>
          <p:nvPr/>
        </p:nvGrpSpPr>
        <p:grpSpPr>
          <a:xfrm>
            <a:off x="13986219" y="8345837"/>
            <a:ext cx="1920089" cy="696701"/>
            <a:chOff x="0" y="0"/>
            <a:chExt cx="1920088" cy="696700"/>
          </a:xfrm>
        </p:grpSpPr>
        <p:sp>
          <p:nvSpPr>
            <p:cNvPr id="1005"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06"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4003960" y="1028027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297662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22" name="Group"/>
          <p:cNvGrpSpPr/>
          <p:nvPr/>
        </p:nvGrpSpPr>
        <p:grpSpPr>
          <a:xfrm>
            <a:off x="12465369" y="10280273"/>
            <a:ext cx="611225" cy="696702"/>
            <a:chOff x="0" y="0"/>
            <a:chExt cx="611223" cy="696700"/>
          </a:xfrm>
        </p:grpSpPr>
        <p:sp>
          <p:nvSpPr>
            <p:cNvPr id="101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1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2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23"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1024"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25"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28" name="Core"/>
          <p:cNvGrpSpPr/>
          <p:nvPr/>
        </p:nvGrpSpPr>
        <p:grpSpPr>
          <a:xfrm>
            <a:off x="8772953" y="10118800"/>
            <a:ext cx="2557733" cy="1019647"/>
            <a:chOff x="0" y="0"/>
            <a:chExt cx="2557732" cy="1019645"/>
          </a:xfrm>
        </p:grpSpPr>
        <p:sp>
          <p:nvSpPr>
            <p:cNvPr id="102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2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29"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34" name="Group"/>
          <p:cNvGrpSpPr/>
          <p:nvPr/>
        </p:nvGrpSpPr>
        <p:grpSpPr>
          <a:xfrm>
            <a:off x="16141735" y="8694187"/>
            <a:ext cx="2711350" cy="2914357"/>
            <a:chOff x="0" y="0"/>
            <a:chExt cx="2711349" cy="2914355"/>
          </a:xfrm>
        </p:grpSpPr>
        <p:sp>
          <p:nvSpPr>
            <p:cNvPr id="1030" name="Line"/>
            <p:cNvSpPr/>
            <p:nvPr/>
          </p:nvSpPr>
          <p:spPr>
            <a:xfrm>
              <a:off x="-1" y="2914354"/>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1" name="Line"/>
            <p:cNvSpPr/>
            <p:nvPr/>
          </p:nvSpPr>
          <p:spPr>
            <a:xfrm>
              <a:off x="-1" y="1934436"/>
              <a:ext cx="271135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2" name="Line"/>
            <p:cNvSpPr/>
            <p:nvPr/>
          </p:nvSpPr>
          <p:spPr>
            <a:xfrm>
              <a:off x="-1" y="1023662"/>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033" name="Line"/>
            <p:cNvSpPr/>
            <p:nvPr/>
          </p:nvSpPr>
          <p:spPr>
            <a:xfrm>
              <a:off x="-1" y="0"/>
              <a:ext cx="2711351" cy="1"/>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035"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03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037"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042" name="Group"/>
          <p:cNvGrpSpPr/>
          <p:nvPr/>
        </p:nvGrpSpPr>
        <p:grpSpPr>
          <a:xfrm>
            <a:off x="17684235" y="8083247"/>
            <a:ext cx="3566527" cy="3976014"/>
            <a:chOff x="0" y="0"/>
            <a:chExt cx="3566526" cy="3976012"/>
          </a:xfrm>
        </p:grpSpPr>
        <p:pic>
          <p:nvPicPr>
            <p:cNvPr id="1038"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566262" y="2008209"/>
              <a:ext cx="2000265" cy="945126"/>
            </a:xfrm>
            <a:prstGeom prst="rect">
              <a:avLst/>
            </a:prstGeom>
            <a:ln w="12700" cap="flat">
              <a:noFill/>
              <a:miter lim="400000"/>
            </a:ln>
            <a:effectLst/>
          </p:spPr>
        </p:pic>
        <p:pic>
          <p:nvPicPr>
            <p:cNvPr id="1039"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217870" y="1122994"/>
              <a:ext cx="2000264" cy="945125"/>
            </a:xfrm>
            <a:prstGeom prst="rect">
              <a:avLst/>
            </a:prstGeom>
            <a:ln w="12700" cap="flat">
              <a:noFill/>
              <a:miter lim="400000"/>
            </a:ln>
            <a:effectLst/>
          </p:spPr>
        </p:pic>
        <p:pic>
          <p:nvPicPr>
            <p:cNvPr id="1040"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404277" y="0"/>
              <a:ext cx="2000264" cy="945124"/>
            </a:xfrm>
            <a:prstGeom prst="rect">
              <a:avLst/>
            </a:prstGeom>
            <a:ln w="12700" cap="flat">
              <a:noFill/>
              <a:miter lim="400000"/>
            </a:ln>
            <a:effectLst/>
          </p:spPr>
        </p:pic>
        <p:pic>
          <p:nvPicPr>
            <p:cNvPr id="1041"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 y="3030889"/>
              <a:ext cx="2000265" cy="945124"/>
            </a:xfrm>
            <a:prstGeom prst="rect">
              <a:avLst/>
            </a:prstGeom>
            <a:ln w="12700" cap="flat">
              <a:noFill/>
              <a:miter lim="400000"/>
            </a:ln>
            <a:effectLst/>
          </p:spPr>
        </p:pic>
      </p:grpSp>
      <p:grpSp>
        <p:nvGrpSpPr>
          <p:cNvPr id="1045" name="Alibaba"/>
          <p:cNvGrpSpPr/>
          <p:nvPr/>
        </p:nvGrpSpPr>
        <p:grpSpPr>
          <a:xfrm>
            <a:off x="14003960" y="11247490"/>
            <a:ext cx="1920089" cy="696701"/>
            <a:chOff x="0" y="0"/>
            <a:chExt cx="1920088" cy="696700"/>
          </a:xfrm>
        </p:grpSpPr>
        <p:sp>
          <p:nvSpPr>
            <p:cNvPr id="104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48" name="GCP"/>
          <p:cNvGrpSpPr/>
          <p:nvPr/>
        </p:nvGrpSpPr>
        <p:grpSpPr>
          <a:xfrm>
            <a:off x="13968477" y="9313056"/>
            <a:ext cx="1920089" cy="696701"/>
            <a:chOff x="0" y="0"/>
            <a:chExt cx="1920088" cy="696700"/>
          </a:xfrm>
        </p:grpSpPr>
        <p:sp>
          <p:nvSpPr>
            <p:cNvPr id="104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4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51" name="AWS"/>
          <p:cNvGrpSpPr/>
          <p:nvPr/>
        </p:nvGrpSpPr>
        <p:grpSpPr>
          <a:xfrm>
            <a:off x="13986219" y="8345837"/>
            <a:ext cx="1920089" cy="696701"/>
            <a:chOff x="0" y="0"/>
            <a:chExt cx="1920088" cy="696700"/>
          </a:xfrm>
        </p:grpSpPr>
        <p:sp>
          <p:nvSpPr>
            <p:cNvPr id="104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grpSp>
        <p:nvGrpSpPr>
          <p:cNvPr id="1054" name="Azure"/>
          <p:cNvGrpSpPr/>
          <p:nvPr/>
        </p:nvGrpSpPr>
        <p:grpSpPr>
          <a:xfrm>
            <a:off x="14003960" y="10280274"/>
            <a:ext cx="1920089" cy="696700"/>
            <a:chOff x="0" y="0"/>
            <a:chExt cx="1920088" cy="696698"/>
          </a:xfrm>
        </p:grpSpPr>
        <p:sp>
          <p:nvSpPr>
            <p:cNvPr id="1052"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53"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055"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spTree>
    <p:extLst>
      <p:ext uri="{BB962C8B-B14F-4D97-AF65-F5344CB8AC3E}">
        <p14:creationId xmlns:p14="http://schemas.microsoft.com/office/powerpoint/2010/main" val="388554075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 name="Rectangle"/>
          <p:cNvSpPr/>
          <p:nvPr/>
        </p:nvSpPr>
        <p:spPr>
          <a:xfrm>
            <a:off x="13472346" y="3348718"/>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1064" name="Group"/>
          <p:cNvGrpSpPr/>
          <p:nvPr/>
        </p:nvGrpSpPr>
        <p:grpSpPr>
          <a:xfrm>
            <a:off x="12465369" y="10280273"/>
            <a:ext cx="611225" cy="696702"/>
            <a:chOff x="0" y="0"/>
            <a:chExt cx="611223" cy="696700"/>
          </a:xfrm>
        </p:grpSpPr>
        <p:sp>
          <p:nvSpPr>
            <p:cNvPr id="1060"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1"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2"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063"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1065"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
        <p:nvSpPr>
          <p:cNvPr id="1066" name="Line"/>
          <p:cNvSpPr/>
          <p:nvPr/>
        </p:nvSpPr>
        <p:spPr>
          <a:xfrm>
            <a:off x="16141735" y="11608541"/>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67" name="Extensible provider model"/>
          <p:cNvSpPr txBox="1"/>
          <p:nvPr/>
        </p:nvSpPr>
        <p:spPr>
          <a:xfrm>
            <a:off x="13472346" y="354181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Extensible provider model</a:t>
            </a:r>
          </a:p>
        </p:txBody>
      </p:sp>
      <p:sp>
        <p:nvSpPr>
          <p:cNvPr id="1068"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071" name="Core"/>
          <p:cNvGrpSpPr/>
          <p:nvPr/>
        </p:nvGrpSpPr>
        <p:grpSpPr>
          <a:xfrm>
            <a:off x="8772953" y="10118800"/>
            <a:ext cx="2557733" cy="1019647"/>
            <a:chOff x="0" y="0"/>
            <a:chExt cx="2557732" cy="1019645"/>
          </a:xfrm>
        </p:grpSpPr>
        <p:sp>
          <p:nvSpPr>
            <p:cNvPr id="106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07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72"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075" name="Alibaba"/>
          <p:cNvGrpSpPr/>
          <p:nvPr/>
        </p:nvGrpSpPr>
        <p:grpSpPr>
          <a:xfrm>
            <a:off x="14003960" y="11247490"/>
            <a:ext cx="1920089" cy="696701"/>
            <a:chOff x="0" y="0"/>
            <a:chExt cx="1920088" cy="696700"/>
          </a:xfrm>
        </p:grpSpPr>
        <p:sp>
          <p:nvSpPr>
            <p:cNvPr id="1073"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4" name="Alibaba"/>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Alibaba</a:t>
              </a:r>
            </a:p>
          </p:txBody>
        </p:sp>
      </p:grpSp>
      <p:grpSp>
        <p:nvGrpSpPr>
          <p:cNvPr id="1078" name="GCP"/>
          <p:cNvGrpSpPr/>
          <p:nvPr/>
        </p:nvGrpSpPr>
        <p:grpSpPr>
          <a:xfrm>
            <a:off x="13968477" y="9313056"/>
            <a:ext cx="1920089" cy="696701"/>
            <a:chOff x="0" y="0"/>
            <a:chExt cx="1920088" cy="696700"/>
          </a:xfrm>
        </p:grpSpPr>
        <p:sp>
          <p:nvSpPr>
            <p:cNvPr id="1076"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77" name="GCP"/>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GCP</a:t>
              </a:r>
            </a:p>
          </p:txBody>
        </p:sp>
      </p:grpSp>
      <p:grpSp>
        <p:nvGrpSpPr>
          <p:cNvPr id="1081" name="AWS"/>
          <p:cNvGrpSpPr/>
          <p:nvPr/>
        </p:nvGrpSpPr>
        <p:grpSpPr>
          <a:xfrm>
            <a:off x="13986219" y="8345837"/>
            <a:ext cx="1920089" cy="696701"/>
            <a:chOff x="0" y="0"/>
            <a:chExt cx="1920088" cy="696700"/>
          </a:xfrm>
        </p:grpSpPr>
        <p:sp>
          <p:nvSpPr>
            <p:cNvPr id="1079" name="Rectangle"/>
            <p:cNvSpPr/>
            <p:nvPr/>
          </p:nvSpPr>
          <p:spPr>
            <a:xfrm>
              <a:off x="-1" y="-1"/>
              <a:ext cx="1920090" cy="696702"/>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0" name="AWS"/>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AWS</a:t>
              </a:r>
            </a:p>
          </p:txBody>
        </p:sp>
      </p:grpSp>
      <p:sp>
        <p:nvSpPr>
          <p:cNvPr id="1082"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3" name="Line"/>
          <p:cNvSpPr/>
          <p:nvPr/>
        </p:nvSpPr>
        <p:spPr>
          <a:xfrm>
            <a:off x="16141735" y="9717850"/>
            <a:ext cx="1507201"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084" name="Line"/>
          <p:cNvSpPr/>
          <p:nvPr/>
        </p:nvSpPr>
        <p:spPr>
          <a:xfrm>
            <a:off x="16141735" y="8694187"/>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087" name="…"/>
          <p:cNvGrpSpPr/>
          <p:nvPr/>
        </p:nvGrpSpPr>
        <p:grpSpPr>
          <a:xfrm>
            <a:off x="17141924" y="7703152"/>
            <a:ext cx="1920089" cy="696700"/>
            <a:chOff x="0" y="0"/>
            <a:chExt cx="1920088" cy="696698"/>
          </a:xfrm>
        </p:grpSpPr>
        <p:sp>
          <p:nvSpPr>
            <p:cNvPr id="1085" name="Rectangle"/>
            <p:cNvSpPr/>
            <p:nvPr/>
          </p:nvSpPr>
          <p:spPr>
            <a:xfrm>
              <a:off x="-1" y="0"/>
              <a:ext cx="1920090" cy="696699"/>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6" nam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0" name="…"/>
          <p:cNvGrpSpPr/>
          <p:nvPr/>
        </p:nvGrpSpPr>
        <p:grpSpPr>
          <a:xfrm>
            <a:off x="17141924" y="6694647"/>
            <a:ext cx="1920089" cy="696701"/>
            <a:chOff x="0" y="0"/>
            <a:chExt cx="1920088" cy="696700"/>
          </a:xfrm>
        </p:grpSpPr>
        <p:sp>
          <p:nvSpPr>
            <p:cNvPr id="1088"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89"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3" name="…"/>
          <p:cNvGrpSpPr/>
          <p:nvPr/>
        </p:nvGrpSpPr>
        <p:grpSpPr>
          <a:xfrm>
            <a:off x="17141924" y="5731955"/>
            <a:ext cx="1920089" cy="696701"/>
            <a:chOff x="0" y="0"/>
            <a:chExt cx="1920088" cy="696700"/>
          </a:xfrm>
        </p:grpSpPr>
        <p:sp>
          <p:nvSpPr>
            <p:cNvPr id="1091"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2"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6" name="…"/>
          <p:cNvGrpSpPr/>
          <p:nvPr/>
        </p:nvGrpSpPr>
        <p:grpSpPr>
          <a:xfrm>
            <a:off x="17141924" y="4723450"/>
            <a:ext cx="1920089" cy="696701"/>
            <a:chOff x="0" y="0"/>
            <a:chExt cx="1920088" cy="696700"/>
          </a:xfrm>
        </p:grpSpPr>
        <p:sp>
          <p:nvSpPr>
            <p:cNvPr id="1094" name="Rectangle"/>
            <p:cNvSpPr/>
            <p:nvPr/>
          </p:nvSpPr>
          <p:spPr>
            <a:xfrm>
              <a:off x="-1" y="-1"/>
              <a:ext cx="1920090" cy="696702"/>
            </a:xfrm>
            <a:prstGeom prst="rect">
              <a:avLst/>
            </a:prstGeom>
            <a:solidFill>
              <a:srgbClr val="D783FF">
                <a:alpha val="73728"/>
              </a:srgb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5" name="…"/>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t>
              </a:r>
            </a:p>
          </p:txBody>
        </p:sp>
      </p:grpSp>
      <p:grpSp>
        <p:nvGrpSpPr>
          <p:cNvPr id="1099" name="F5"/>
          <p:cNvGrpSpPr/>
          <p:nvPr/>
        </p:nvGrpSpPr>
        <p:grpSpPr>
          <a:xfrm>
            <a:off x="15727226" y="7573509"/>
            <a:ext cx="1920088" cy="696701"/>
            <a:chOff x="0" y="0"/>
            <a:chExt cx="1920086" cy="696700"/>
          </a:xfrm>
        </p:grpSpPr>
        <p:sp>
          <p:nvSpPr>
            <p:cNvPr id="1097"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98" name="F5"/>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F5</a:t>
              </a:r>
            </a:p>
          </p:txBody>
        </p:sp>
      </p:grpSp>
      <p:grpSp>
        <p:nvGrpSpPr>
          <p:cNvPr id="1102" name="Akamai"/>
          <p:cNvGrpSpPr/>
          <p:nvPr/>
        </p:nvGrpSpPr>
        <p:grpSpPr>
          <a:xfrm>
            <a:off x="15727226" y="6565004"/>
            <a:ext cx="1920088" cy="696701"/>
            <a:chOff x="0" y="0"/>
            <a:chExt cx="1920086" cy="696700"/>
          </a:xfrm>
        </p:grpSpPr>
        <p:sp>
          <p:nvSpPr>
            <p:cNvPr id="1100"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000" b="0">
                  <a:solidFill>
                    <a:srgbClr val="FFFFFF"/>
                  </a:solidFill>
                  <a:latin typeface="+mj-lt"/>
                  <a:ea typeface="+mj-ea"/>
                  <a:cs typeface="+mj-cs"/>
                  <a:sym typeface="Helvetica"/>
                </a:defRPr>
              </a:pPr>
              <a:endParaRPr/>
            </a:p>
          </p:txBody>
        </p:sp>
        <p:sp>
          <p:nvSpPr>
            <p:cNvPr id="1101" name="Akamai"/>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Akamai</a:t>
              </a:r>
            </a:p>
          </p:txBody>
        </p:sp>
      </p:grpSp>
      <p:grpSp>
        <p:nvGrpSpPr>
          <p:cNvPr id="1105" name="Heroku"/>
          <p:cNvGrpSpPr/>
          <p:nvPr/>
        </p:nvGrpSpPr>
        <p:grpSpPr>
          <a:xfrm>
            <a:off x="15727226" y="5602313"/>
            <a:ext cx="1920088" cy="696700"/>
            <a:chOff x="0" y="0"/>
            <a:chExt cx="1920086" cy="696698"/>
          </a:xfrm>
        </p:grpSpPr>
        <p:sp>
          <p:nvSpPr>
            <p:cNvPr id="1103" name="Rectangle"/>
            <p:cNvSpPr/>
            <p:nvPr/>
          </p:nvSpPr>
          <p:spPr>
            <a:xfrm>
              <a:off x="0" y="0"/>
              <a:ext cx="1920087" cy="696699"/>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04" name="Heroku"/>
            <p:cNvSpPr txBox="1"/>
            <p:nvPr/>
          </p:nvSpPr>
          <p:spPr>
            <a:xfrm>
              <a:off x="0" y="68949"/>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Heroku</a:t>
              </a:r>
            </a:p>
          </p:txBody>
        </p:sp>
      </p:grpSp>
      <p:grpSp>
        <p:nvGrpSpPr>
          <p:cNvPr id="1108" name="GitHub"/>
          <p:cNvGrpSpPr/>
          <p:nvPr/>
        </p:nvGrpSpPr>
        <p:grpSpPr>
          <a:xfrm>
            <a:off x="15727226" y="4593807"/>
            <a:ext cx="1920088" cy="696701"/>
            <a:chOff x="0" y="0"/>
            <a:chExt cx="1920086" cy="696700"/>
          </a:xfrm>
        </p:grpSpPr>
        <p:sp>
          <p:nvSpPr>
            <p:cNvPr id="1106" name="Rectangle"/>
            <p:cNvSpPr/>
            <p:nvPr/>
          </p:nvSpPr>
          <p:spPr>
            <a:xfrm>
              <a:off x="0" y="-1"/>
              <a:ext cx="1920087" cy="696702"/>
            </a:xfrm>
            <a:prstGeom prst="rect">
              <a:avLst/>
            </a:prstGeom>
            <a:solidFill>
              <a:srgbClr val="D783FF"/>
            </a:solidFill>
            <a:ln w="12700" cap="flat">
              <a:noFill/>
              <a:miter lim="400000"/>
            </a:ln>
            <a:effectLst>
              <a:outerShdw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2600" b="0">
                  <a:solidFill>
                    <a:srgbClr val="FFFFFF"/>
                  </a:solidFill>
                  <a:latin typeface="+mj-lt"/>
                  <a:ea typeface="+mj-ea"/>
                  <a:cs typeface="+mj-cs"/>
                  <a:sym typeface="Helvetica"/>
                </a:defRPr>
              </a:pPr>
              <a:endParaRPr/>
            </a:p>
          </p:txBody>
        </p:sp>
        <p:sp>
          <p:nvSpPr>
            <p:cNvPr id="1107" name="GitHub"/>
            <p:cNvSpPr txBox="1"/>
            <p:nvPr/>
          </p:nvSpPr>
          <p:spPr>
            <a:xfrm>
              <a:off x="0" y="100700"/>
              <a:ext cx="1920087" cy="495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2600" b="0">
                  <a:solidFill>
                    <a:srgbClr val="FFFFFF"/>
                  </a:solidFill>
                  <a:latin typeface="+mj-lt"/>
                  <a:ea typeface="+mj-ea"/>
                  <a:cs typeface="+mj-cs"/>
                  <a:sym typeface="Helvetica"/>
                </a:defRPr>
              </a:lvl1pPr>
            </a:lstStyle>
            <a:p>
              <a:r>
                <a:t>GitHub</a:t>
              </a:r>
            </a:p>
          </p:txBody>
        </p:sp>
      </p:grpSp>
      <p:grpSp>
        <p:nvGrpSpPr>
          <p:cNvPr id="1111" name="Kubernetes"/>
          <p:cNvGrpSpPr/>
          <p:nvPr/>
        </p:nvGrpSpPr>
        <p:grpSpPr>
          <a:xfrm>
            <a:off x="14573036" y="5274175"/>
            <a:ext cx="1920087" cy="1016001"/>
            <a:chOff x="0" y="0"/>
            <a:chExt cx="1920086" cy="1016000"/>
          </a:xfrm>
        </p:grpSpPr>
        <p:sp>
          <p:nvSpPr>
            <p:cNvPr id="1109" name="Rectangle"/>
            <p:cNvSpPr/>
            <p:nvPr/>
          </p:nvSpPr>
          <p:spPr>
            <a:xfrm>
              <a:off x="0" y="159650"/>
              <a:ext cx="1920087"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0" name="Kubernetes"/>
            <p:cNvSpPr txBox="1"/>
            <p:nvPr/>
          </p:nvSpPr>
          <p:spPr>
            <a:xfrm>
              <a:off x="0" y="0"/>
              <a:ext cx="1920087"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grpSp>
        <p:nvGrpSpPr>
          <p:cNvPr id="1114" name="Fastly"/>
          <p:cNvGrpSpPr/>
          <p:nvPr/>
        </p:nvGrpSpPr>
        <p:grpSpPr>
          <a:xfrm>
            <a:off x="14573036" y="4425320"/>
            <a:ext cx="1920087" cy="696701"/>
            <a:chOff x="0" y="0"/>
            <a:chExt cx="1920086" cy="696700"/>
          </a:xfrm>
        </p:grpSpPr>
        <p:sp>
          <p:nvSpPr>
            <p:cNvPr id="1112"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3" name="Fastly"/>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Fastly</a:t>
              </a:r>
            </a:p>
          </p:txBody>
        </p:sp>
      </p:grpSp>
      <p:grpSp>
        <p:nvGrpSpPr>
          <p:cNvPr id="1117" name="Datadog"/>
          <p:cNvGrpSpPr/>
          <p:nvPr/>
        </p:nvGrpSpPr>
        <p:grpSpPr>
          <a:xfrm>
            <a:off x="14573036" y="7378620"/>
            <a:ext cx="1920087" cy="696701"/>
            <a:chOff x="0" y="0"/>
            <a:chExt cx="1920086" cy="696700"/>
          </a:xfrm>
        </p:grpSpPr>
        <p:sp>
          <p:nvSpPr>
            <p:cNvPr id="1115"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6" name="Datadog"/>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20" name="DNSimple"/>
          <p:cNvGrpSpPr/>
          <p:nvPr/>
        </p:nvGrpSpPr>
        <p:grpSpPr>
          <a:xfrm>
            <a:off x="14573036" y="6370115"/>
            <a:ext cx="1920087" cy="696701"/>
            <a:chOff x="0" y="0"/>
            <a:chExt cx="1920086" cy="696700"/>
          </a:xfrm>
        </p:grpSpPr>
        <p:sp>
          <p:nvSpPr>
            <p:cNvPr id="1118" name="Rectangle"/>
            <p:cNvSpPr/>
            <p:nvPr/>
          </p:nvSpPr>
          <p:spPr>
            <a:xfrm>
              <a:off x="0" y="-1"/>
              <a:ext cx="1920087"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19" name="DNSimple"/>
            <p:cNvSpPr txBox="1"/>
            <p:nvPr/>
          </p:nvSpPr>
          <p:spPr>
            <a:xfrm>
              <a:off x="0" y="68950"/>
              <a:ext cx="1920087"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DNSimple</a:t>
              </a:r>
            </a:p>
          </p:txBody>
        </p:sp>
      </p:grpSp>
      <p:sp>
        <p:nvSpPr>
          <p:cNvPr id="1121"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122"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1123"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1126" name="Azure"/>
          <p:cNvGrpSpPr/>
          <p:nvPr/>
        </p:nvGrpSpPr>
        <p:grpSpPr>
          <a:xfrm>
            <a:off x="14003960" y="10280274"/>
            <a:ext cx="1920089" cy="696700"/>
            <a:chOff x="0" y="0"/>
            <a:chExt cx="1920088" cy="696698"/>
          </a:xfrm>
        </p:grpSpPr>
        <p:sp>
          <p:nvSpPr>
            <p:cNvPr id="1124"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25"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
        <p:nvSpPr>
          <p:cNvPr id="1127" name="API Integration"/>
          <p:cNvSpPr txBox="1"/>
          <p:nvPr/>
        </p:nvSpPr>
        <p:spPr>
          <a:xfrm>
            <a:off x="15170038" y="12402167"/>
            <a:ext cx="3974567"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API Integration</a:t>
            </a:r>
          </a:p>
        </p:txBody>
      </p:sp>
      <p:pic>
        <p:nvPicPr>
          <p:cNvPr id="1128"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250496" y="10091457"/>
            <a:ext cx="2000264" cy="945124"/>
          </a:xfrm>
          <a:prstGeom prst="rect">
            <a:avLst/>
          </a:prstGeom>
          <a:ln w="12700">
            <a:miter lim="400000"/>
          </a:ln>
        </p:spPr>
      </p:pic>
      <p:pic>
        <p:nvPicPr>
          <p:cNvPr id="1129"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7902105" y="9206241"/>
            <a:ext cx="2000263" cy="945124"/>
          </a:xfrm>
          <a:prstGeom prst="rect">
            <a:avLst/>
          </a:prstGeom>
          <a:ln w="12700">
            <a:miter lim="400000"/>
          </a:ln>
        </p:spPr>
      </p:pic>
      <p:pic>
        <p:nvPicPr>
          <p:cNvPr id="1130"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088512" y="8083247"/>
            <a:ext cx="2000263" cy="945124"/>
          </a:xfrm>
          <a:prstGeom prst="rect">
            <a:avLst/>
          </a:prstGeom>
          <a:ln w="12700">
            <a:miter lim="400000"/>
          </a:ln>
        </p:spPr>
      </p:pic>
      <p:pic>
        <p:nvPicPr>
          <p:cNvPr id="1131"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7684235" y="11114137"/>
            <a:ext cx="2000263" cy="945124"/>
          </a:xfrm>
          <a:prstGeom prst="rect">
            <a:avLst/>
          </a:prstGeom>
          <a:ln w="12700">
            <a:miter lim="400000"/>
          </a:ln>
        </p:spPr>
      </p:pic>
    </p:spTree>
    <p:extLst>
      <p:ext uri="{BB962C8B-B14F-4D97-AF65-F5344CB8AC3E}">
        <p14:creationId xmlns:p14="http://schemas.microsoft.com/office/powerpoint/2010/main" val="101264844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0"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881" name="Shape 188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1882" name="Shape 1882"/>
          <p:cNvSpPr/>
          <p:nvPr/>
        </p:nvSpPr>
        <p:spPr>
          <a:xfrm>
            <a:off x="10255084" y="9170670"/>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887" name="Group 1887"/>
          <p:cNvGrpSpPr/>
          <p:nvPr/>
        </p:nvGrpSpPr>
        <p:grpSpPr>
          <a:xfrm>
            <a:off x="12465370" y="10280274"/>
            <a:ext cx="611222" cy="696699"/>
            <a:chOff x="0" y="0"/>
            <a:chExt cx="611221" cy="696698"/>
          </a:xfrm>
        </p:grpSpPr>
        <p:sp>
          <p:nvSpPr>
            <p:cNvPr id="1883" name="Shape 188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4" name="Shape 188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5" name="Shape 188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1886" name="Shape 188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1888" name="Shape 1888"/>
          <p:cNvSpPr/>
          <p:nvPr/>
        </p:nvSpPr>
        <p:spPr>
          <a:xfrm>
            <a:off x="8772954"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1889" name="Shape 1889"/>
          <p:cNvSpPr>
            <a:spLocks noGrp="1"/>
          </p:cNvSpPr>
          <p:nvPr>
            <p:ph type="title"/>
          </p:nvPr>
        </p:nvSpPr>
        <p:spPr>
          <a:xfrm>
            <a:off x="1565396" y="875901"/>
            <a:ext cx="21746796" cy="1323495"/>
          </a:xfrm>
          <a:prstGeom prst="rect">
            <a:avLst/>
          </a:prstGeom>
        </p:spPr>
        <p:txBody>
          <a:bodyPr/>
          <a:lstStyle>
            <a:lvl1pPr defTabSz="1700783">
              <a:spcBef>
                <a:spcPts val="1700"/>
              </a:spcBef>
              <a:defRPr sz="6882" spc="-245">
                <a:latin typeface="Verdana"/>
                <a:ea typeface="Verdana"/>
                <a:cs typeface="Verdana"/>
                <a:sym typeface="Verdana"/>
              </a:defRPr>
            </a:lvl1pPr>
          </a:lstStyle>
          <a:p>
            <a:r>
              <a:t>Terraform Ecosystem</a:t>
            </a:r>
          </a:p>
        </p:txBody>
      </p:sp>
      <p:sp>
        <p:nvSpPr>
          <p:cNvPr id="1890" name="Shape 1890"/>
          <p:cNvSpPr/>
          <p:nvPr/>
        </p:nvSpPr>
        <p:spPr>
          <a:xfrm>
            <a:off x="14211275" y="10118800"/>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Provider</a:t>
            </a:r>
          </a:p>
        </p:txBody>
      </p:sp>
      <p:sp>
        <p:nvSpPr>
          <p:cNvPr id="1891" name="Shape 1891"/>
          <p:cNvSpPr/>
          <p:nvPr/>
        </p:nvSpPr>
        <p:spPr>
          <a:xfrm>
            <a:off x="1570922" y="2091594"/>
            <a:ext cx="22599215" cy="840741"/>
          </a:xfrm>
          <a:prstGeom prst="rect">
            <a:avLst/>
          </a:prstGeom>
          <a:ln w="25400">
            <a:miter lim="400000"/>
          </a:ln>
          <a:extLst>
            <a:ext uri="{C572A759-6A51-4108-AA02-DFA0A04FC94B}">
              <ma14:wrappingTextBoxFlag xmlns:ma14="http://schemas.microsoft.com/office/mac/drawingml/2011/main" xmlns="" val="1"/>
            </a:ext>
          </a:extLst>
        </p:spPr>
        <p:txBody>
          <a:bodyPr wrap="none" lIns="121919" tIns="121919" rIns="121919" bIns="121919"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892" name="image26.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0722594" y="6487557"/>
            <a:ext cx="2339447" cy="935779"/>
          </a:xfrm>
          <a:prstGeom prst="rect">
            <a:avLst/>
          </a:prstGeom>
          <a:ln w="12700">
            <a:miter lim="400000"/>
          </a:ln>
        </p:spPr>
      </p:pic>
      <p:pic>
        <p:nvPicPr>
          <p:cNvPr id="1893" name="image27.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164113" y="6162940"/>
            <a:ext cx="2249954" cy="1390120"/>
          </a:xfrm>
          <a:prstGeom prst="rect">
            <a:avLst/>
          </a:prstGeom>
          <a:ln w="12700">
            <a:miter lim="400000"/>
          </a:ln>
        </p:spPr>
      </p:pic>
      <p:pic>
        <p:nvPicPr>
          <p:cNvPr id="1894" name="image2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771082" y="8504700"/>
            <a:ext cx="2242603" cy="419101"/>
          </a:xfrm>
          <a:prstGeom prst="rect">
            <a:avLst/>
          </a:prstGeom>
          <a:ln w="12700">
            <a:miter lim="400000"/>
          </a:ln>
        </p:spPr>
      </p:pic>
      <p:pic>
        <p:nvPicPr>
          <p:cNvPr id="1895" name="image33.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334803" y="8040592"/>
            <a:ext cx="2467373" cy="1347316"/>
          </a:xfrm>
          <a:prstGeom prst="rect">
            <a:avLst/>
          </a:prstGeom>
          <a:ln w="12700">
            <a:miter lim="400000"/>
          </a:ln>
        </p:spPr>
      </p:pic>
      <p:pic>
        <p:nvPicPr>
          <p:cNvPr id="1898" name="pasted-image.tiff"/>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75447" y="7174649"/>
            <a:ext cx="1387476" cy="1521316"/>
          </a:xfrm>
          <a:prstGeom prst="rect">
            <a:avLst/>
          </a:prstGeom>
          <a:ln w="12700">
            <a:miter lim="400000"/>
          </a:ln>
        </p:spPr>
      </p:pic>
      <p:pic>
        <p:nvPicPr>
          <p:cNvPr id="1899" name="pasted-image.tiff"/>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67815" y="7174649"/>
            <a:ext cx="1530537" cy="1521316"/>
          </a:xfrm>
          <a:prstGeom prst="rect">
            <a:avLst/>
          </a:prstGeom>
          <a:ln w="12700">
            <a:miter lim="400000"/>
          </a:ln>
        </p:spPr>
      </p:pic>
      <p:pic>
        <p:nvPicPr>
          <p:cNvPr id="1900" name="pasted-image.tiff"/>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89783" y="6890504"/>
            <a:ext cx="2089607" cy="2089607"/>
          </a:xfrm>
          <a:prstGeom prst="rect">
            <a:avLst/>
          </a:prstGeom>
          <a:ln w="12700">
            <a:miter lim="400000"/>
          </a:ln>
        </p:spPr>
      </p:pic>
      <p:sp>
        <p:nvSpPr>
          <p:cNvPr id="1901" name="Shape 1901"/>
          <p:cNvSpPr/>
          <p:nvPr/>
        </p:nvSpPr>
        <p:spPr>
          <a:xfrm>
            <a:off x="1252163" y="4271235"/>
            <a:ext cx="23037635" cy="1"/>
          </a:xfrm>
          <a:prstGeom prst="line">
            <a:avLst/>
          </a:prstGeom>
          <a:ln w="63500">
            <a:solidFill>
              <a:srgbClr val="FFFFFF"/>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2" name="Shape 1902"/>
          <p:cNvSpPr/>
          <p:nvPr/>
        </p:nvSpPr>
        <p:spPr>
          <a:xfrm>
            <a:off x="15628405" y="34445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903" name="Shape 1903"/>
          <p:cNvSpPr/>
          <p:nvPr/>
        </p:nvSpPr>
        <p:spPr>
          <a:xfrm>
            <a:off x="2635385" y="3482675"/>
            <a:ext cx="7467601"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904" name="pasted-image.tiff"/>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303230" y="8100350"/>
            <a:ext cx="1739094" cy="1227801"/>
          </a:xfrm>
          <a:prstGeom prst="rect">
            <a:avLst/>
          </a:prstGeom>
          <a:ln w="12700">
            <a:miter lim="400000"/>
          </a:ln>
        </p:spPr>
      </p:pic>
      <p:sp>
        <p:nvSpPr>
          <p:cNvPr id="1905" name="Shape 1905"/>
          <p:cNvSpPr/>
          <p:nvPr/>
        </p:nvSpPr>
        <p:spPr>
          <a:xfrm>
            <a:off x="14569856" y="11765129"/>
            <a:ext cx="8635531" cy="561341"/>
          </a:xfrm>
          <a:prstGeom prst="rect">
            <a:avLst/>
          </a:prstGeom>
          <a:ln w="25400">
            <a:miter lim="400000"/>
          </a:ln>
          <a:extLst>
            <a:ext uri="{C572A759-6A51-4108-AA02-DFA0A04FC94B}">
              <ma14:wrappingTextBoxFlag xmlns:ma14="http://schemas.microsoft.com/office/mac/drawingml/2011/main" xmlns="" val="1"/>
            </a:ext>
          </a:extLst>
        </p:spPr>
        <p:txBody>
          <a:bodyPr lIns="121919" tIns="121919" rIns="121919" bIns="121919" anchor="b">
            <a:spAutoFit/>
          </a:bodyPr>
          <a:lstStyle/>
          <a:p>
            <a:pPr algn="r">
              <a:lnSpc>
                <a:spcPct val="100000"/>
              </a:lnSpc>
              <a:spcBef>
                <a:spcPts val="0"/>
              </a:spcBef>
              <a:defRPr sz="2100" b="0">
                <a:solidFill>
                  <a:srgbClr val="535353"/>
                </a:solidFill>
                <a:latin typeface="Verdana"/>
                <a:ea typeface="Verdana"/>
                <a:cs typeface="Verdana"/>
                <a:sym typeface="Verdana"/>
              </a:defRPr>
            </a:pPr>
            <a:r>
              <a:rPr dirty="0"/>
              <a:t>List of all 70+ providers </a:t>
            </a:r>
            <a:r>
              <a:rPr u="sng" dirty="0">
                <a:uFill>
                  <a:solidFill>
                    <a:srgbClr val="0563C1"/>
                  </a:solidFill>
                </a:uFill>
                <a:hlinkClick r:id="rId11"/>
              </a:rPr>
              <a:t>www.terraform.io/docs/providers/</a:t>
            </a:r>
          </a:p>
        </p:txBody>
      </p:sp>
      <p:sp>
        <p:nvSpPr>
          <p:cNvPr id="1906" name="Shape 1906"/>
          <p:cNvSpPr/>
          <p:nvPr/>
        </p:nvSpPr>
        <p:spPr>
          <a:xfrm>
            <a:off x="5611140" y="11118582"/>
            <a:ext cx="2532332" cy="1390119"/>
          </a:xfrm>
          <a:prstGeom prst="rect">
            <a:avLst/>
          </a:prstGeom>
          <a:solidFill>
            <a:srgbClr val="DDDDDD"/>
          </a:solidFill>
          <a:ln w="12700">
            <a:miter lim="400000"/>
          </a:ln>
        </p:spPr>
        <p:txBody>
          <a:bodyPr lIns="121919" tIns="121919" rIns="121919" bIns="121919" anchor="ct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07" name="Shape 1907"/>
          <p:cNvSpPr/>
          <p:nvPr/>
        </p:nvSpPr>
        <p:spPr>
          <a:xfrm>
            <a:off x="4363894" y="10641323"/>
            <a:ext cx="4261770" cy="1"/>
          </a:xfrm>
          <a:prstGeom prst="line">
            <a:avLst/>
          </a:prstGeom>
          <a:ln w="63500">
            <a:solidFill>
              <a:schemeClr val="accent3"/>
            </a:solidFill>
            <a:miter lim="400000"/>
            <a:tailEnd type="triangle"/>
          </a:ln>
        </p:spPr>
        <p:txBody>
          <a:bodyPr lIns="50800" tIns="50800" rIns="50800" bIns="50800" anchor="ctr"/>
          <a:lstStyle/>
          <a:p>
            <a:pPr algn="ctr" defTabSz="825500">
              <a:lnSpc>
                <a:spcPct val="100000"/>
              </a:lnSpc>
              <a:spcBef>
                <a:spcPts val="0"/>
              </a:spcBef>
              <a:defRPr sz="3200" b="0">
                <a:solidFill>
                  <a:srgbClr val="000000"/>
                </a:solidFill>
                <a:latin typeface="Helvetica Light"/>
                <a:ea typeface="Helvetica Light"/>
                <a:cs typeface="Helvetica Light"/>
                <a:sym typeface="Helvetica Light"/>
              </a:defRPr>
            </a:pPr>
            <a:endParaRPr/>
          </a:p>
        </p:txBody>
      </p:sp>
      <p:grpSp>
        <p:nvGrpSpPr>
          <p:cNvPr id="1910" name="Group 1910"/>
          <p:cNvGrpSpPr/>
          <p:nvPr/>
        </p:nvGrpSpPr>
        <p:grpSpPr>
          <a:xfrm>
            <a:off x="3535507" y="10158731"/>
            <a:ext cx="681097" cy="786683"/>
            <a:chOff x="0" y="0"/>
            <a:chExt cx="681096" cy="786682"/>
          </a:xfrm>
        </p:grpSpPr>
        <p:sp>
          <p:nvSpPr>
            <p:cNvPr id="1908" name="Shape 1908"/>
            <p:cNvSpPr/>
            <p:nvPr/>
          </p:nvSpPr>
          <p:spPr>
            <a:xfrm>
              <a:off x="149253" y="0"/>
              <a:ext cx="387917" cy="387417"/>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9" tIns="121919" rIns="121919" bIns="121919" numCol="1" anchor="ctr">
              <a:noAutofit/>
            </a:bodyPr>
            <a:lstStyle/>
            <a:p>
              <a:pPr defTabSz="1219200">
                <a:lnSpc>
                  <a:spcPct val="100000"/>
                </a:lnSpc>
                <a:spcBef>
                  <a:spcPts val="0"/>
                </a:spcBef>
                <a:defRPr b="0">
                  <a:latin typeface="Arial"/>
                  <a:ea typeface="Arial"/>
                  <a:cs typeface="Arial"/>
                  <a:sym typeface="Arial"/>
                </a:defRPr>
              </a:pPr>
              <a:endParaRPr/>
            </a:p>
          </p:txBody>
        </p:sp>
        <p:sp>
          <p:nvSpPr>
            <p:cNvPr id="1909" name="Shape 1909"/>
            <p:cNvSpPr/>
            <p:nvPr/>
          </p:nvSpPr>
          <p:spPr>
            <a:xfrm>
              <a:off x="0" y="399270"/>
              <a:ext cx="681097" cy="387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grpSp>
      <p:grpSp>
        <p:nvGrpSpPr>
          <p:cNvPr id="1917" name="Group 1917"/>
          <p:cNvGrpSpPr/>
          <p:nvPr/>
        </p:nvGrpSpPr>
        <p:grpSpPr>
          <a:xfrm>
            <a:off x="6028302" y="10006323"/>
            <a:ext cx="1270001" cy="1270001"/>
            <a:chOff x="0" y="0"/>
            <a:chExt cx="1270000" cy="1270000"/>
          </a:xfrm>
        </p:grpSpPr>
        <p:sp>
          <p:nvSpPr>
            <p:cNvPr id="1911" name="Shape 1911"/>
            <p:cNvSpPr/>
            <p:nvPr/>
          </p:nvSpPr>
          <p:spPr>
            <a:xfrm>
              <a:off x="0" y="0"/>
              <a:ext cx="1270000" cy="1270000"/>
            </a:xfrm>
            <a:prstGeom prst="ellipse">
              <a:avLst/>
            </a:prstGeom>
            <a:solidFill>
              <a:srgbClr val="FFFFFF"/>
            </a:solidFill>
            <a:ln w="25400" cap="flat">
              <a:solidFill>
                <a:srgbClr val="A7A7A7"/>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nvGrpSpPr>
            <p:cNvPr id="1916" name="Group 1916"/>
            <p:cNvGrpSpPr/>
            <p:nvPr/>
          </p:nvGrpSpPr>
          <p:grpSpPr>
            <a:xfrm>
              <a:off x="116500" y="159352"/>
              <a:ext cx="1011600" cy="976696"/>
              <a:chOff x="0" y="0"/>
              <a:chExt cx="1011598" cy="976695"/>
            </a:xfrm>
          </p:grpSpPr>
          <p:sp>
            <p:nvSpPr>
              <p:cNvPr id="1912" name="Shape 1912"/>
              <p:cNvSpPr/>
              <p:nvPr/>
            </p:nvSpPr>
            <p:spPr>
              <a:xfrm>
                <a:off x="215973" y="881946"/>
                <a:ext cx="584441" cy="947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3" name="Shape 1913"/>
              <p:cNvSpPr/>
              <p:nvPr/>
            </p:nvSpPr>
            <p:spPr>
              <a:xfrm>
                <a:off x="0" y="0"/>
                <a:ext cx="310880" cy="4734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4" name="Shape 1914"/>
              <p:cNvSpPr/>
              <p:nvPr/>
            </p:nvSpPr>
            <p:spPr>
              <a:xfrm>
                <a:off x="724714" y="9586"/>
                <a:ext cx="286885" cy="4638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9" tIns="121919" rIns="121919" bIns="121919" numCol="1" anchor="t">
                <a:noAutofit/>
              </a:bodyPr>
              <a:lstStyle/>
              <a:p>
                <a:pPr defTabSz="1219200">
                  <a:lnSpc>
                    <a:spcPct val="100000"/>
                  </a:lnSpc>
                  <a:spcBef>
                    <a:spcPts val="0"/>
                  </a:spcBef>
                  <a:defRPr b="0">
                    <a:latin typeface="Arial"/>
                    <a:ea typeface="Arial"/>
                    <a:cs typeface="Arial"/>
                    <a:sym typeface="Arial"/>
                  </a:defRPr>
                </a:pPr>
                <a:endParaRPr/>
              </a:p>
            </p:txBody>
          </p:sp>
          <p:sp>
            <p:nvSpPr>
              <p:cNvPr id="1915" name="Shape 1915"/>
              <p:cNvSpPr/>
              <p:nvPr/>
            </p:nvSpPr>
            <p:spPr>
              <a:xfrm>
                <a:off x="130920" y="88802"/>
                <a:ext cx="762001" cy="762001"/>
              </a:xfrm>
              <a:prstGeom prst="ellipse">
                <a:avLst/>
              </a:prstGeom>
              <a:solidFill>
                <a:srgbClr val="DDDDDD"/>
              </a:solidFill>
              <a:ln w="25400" cap="flat">
                <a:solidFill>
                  <a:srgbClr val="DDDDDD"/>
                </a:solidFill>
                <a:prstDash val="solid"/>
                <a:miter lim="8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grpSp>
        <p:nvGrpSpPr>
          <p:cNvPr id="1922" name="Group 1922"/>
          <p:cNvGrpSpPr/>
          <p:nvPr/>
        </p:nvGrpSpPr>
        <p:grpSpPr>
          <a:xfrm>
            <a:off x="5789713" y="11303794"/>
            <a:ext cx="1019695" cy="1019695"/>
            <a:chOff x="0" y="0"/>
            <a:chExt cx="1019694" cy="1019694"/>
          </a:xfrm>
        </p:grpSpPr>
        <p:pic>
          <p:nvPicPr>
            <p:cNvPr id="1918"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19" name="Shape 1919"/>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0" name="Shape 1920"/>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1" name="Shape 1921"/>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grpSp>
        <p:nvGrpSpPr>
          <p:cNvPr id="1927" name="Group 1927"/>
          <p:cNvGrpSpPr/>
          <p:nvPr/>
        </p:nvGrpSpPr>
        <p:grpSpPr>
          <a:xfrm>
            <a:off x="6945203" y="11303794"/>
            <a:ext cx="1019695" cy="1019695"/>
            <a:chOff x="0" y="0"/>
            <a:chExt cx="1019694" cy="1019694"/>
          </a:xfrm>
        </p:grpSpPr>
        <p:pic>
          <p:nvPicPr>
            <p:cNvPr id="1923" name="pasted-image.pdf"/>
            <p:cNvPicPr>
              <a:picLocks noChangeAspect="1"/>
            </p:cNvPicPr>
            <p:nvPr/>
          </p:nvPicPr>
          <p:blipFill>
            <a:blip r:embed="rId12">
              <a:alphaModFix amt="34000"/>
              <a:extLst/>
            </a:blip>
            <a:srcRect/>
            <a:stretch>
              <a:fillRect/>
            </a:stretch>
          </p:blipFill>
          <p:spPr>
            <a:xfrm>
              <a:off x="0" y="0"/>
              <a:ext cx="1019695" cy="1019695"/>
            </a:xfrm>
            <a:prstGeom prst="rect">
              <a:avLst/>
            </a:prstGeom>
            <a:ln w="12700" cap="flat">
              <a:noFill/>
              <a:miter lim="400000"/>
            </a:ln>
            <a:effectLst/>
          </p:spPr>
        </p:pic>
        <p:sp>
          <p:nvSpPr>
            <p:cNvPr id="1924" name="Shape 1924"/>
            <p:cNvSpPr/>
            <p:nvPr/>
          </p:nvSpPr>
          <p:spPr>
            <a:xfrm>
              <a:off x="162757" y="126755"/>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5" name="Shape 1925"/>
            <p:cNvSpPr/>
            <p:nvPr/>
          </p:nvSpPr>
          <p:spPr>
            <a:xfrm>
              <a:off x="162757" y="397402"/>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sp>
          <p:nvSpPr>
            <p:cNvPr id="1926" name="Shape 1926"/>
            <p:cNvSpPr/>
            <p:nvPr/>
          </p:nvSpPr>
          <p:spPr>
            <a:xfrm>
              <a:off x="162757" y="668049"/>
              <a:ext cx="694057" cy="224769"/>
            </a:xfrm>
            <a:prstGeom prst="rect">
              <a:avLst/>
            </a:prstGeom>
            <a:solidFill>
              <a:schemeClr val="accent3"/>
            </a:solidFill>
            <a:ln w="12700" cap="flat">
              <a:noFill/>
              <a:miter lim="400000"/>
            </a:ln>
            <a:effectLst/>
          </p:spPr>
          <p:txBody>
            <a:bodyPr wrap="square" lIns="121919" tIns="121919" rIns="121919" bIns="121919" numCol="1" anchor="ctr">
              <a:noAutofit/>
            </a:bodyPr>
            <a:lstStyle/>
            <a:p>
              <a:pPr>
                <a:lnSpc>
                  <a:spcPct val="100000"/>
                </a:lnSpc>
                <a:spcBef>
                  <a:spcPts val="0"/>
                </a:spcBef>
                <a:defRPr sz="3400" b="0">
                  <a:solidFill>
                    <a:srgbClr val="000000"/>
                  </a:solidFill>
                  <a:latin typeface="Verdana"/>
                  <a:ea typeface="Verdana"/>
                  <a:cs typeface="Verdana"/>
                  <a:sym typeface="Verdana"/>
                </a:defRPr>
              </a:pPr>
              <a:endParaRPr/>
            </a:p>
          </p:txBody>
        </p:sp>
      </p:grpSp>
      <p:pic>
        <p:nvPicPr>
          <p:cNvPr id="1026" name="Picture 2" descr="Image result for microsoft azure">
            <a:extLst>
              <a:ext uri="{FF2B5EF4-FFF2-40B4-BE49-F238E27FC236}">
                <a16:creationId xmlns:a16="http://schemas.microsoft.com/office/drawing/2014/main" id="{C596755D-999F-464A-A598-8FE3BCC48D28}"/>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7774634" y="6253666"/>
            <a:ext cx="2779775" cy="138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Company overview"/>
          <p:cNvSpPr txBox="1">
            <a:spLocks noGrp="1"/>
          </p:cNvSpPr>
          <p:nvPr>
            <p:ph type="title"/>
          </p:nvPr>
        </p:nvSpPr>
        <p:spPr>
          <a:xfrm>
            <a:off x="1451868" y="783573"/>
            <a:ext cx="21746798" cy="2207524"/>
          </a:xfrm>
          <a:prstGeom prst="rect">
            <a:avLst/>
          </a:prstGeom>
        </p:spPr>
        <p:txBody>
          <a:bodyPr/>
          <a:lstStyle>
            <a:lvl1pPr>
              <a:defRPr spc="-299"/>
            </a:lvl1pPr>
          </a:lstStyle>
          <a:p>
            <a:r>
              <a:t>Company overview</a:t>
            </a:r>
          </a:p>
        </p:txBody>
      </p:sp>
      <p:sp>
        <p:nvSpPr>
          <p:cNvPr id="674"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675" name="Mission"/>
          <p:cNvSpPr txBox="1"/>
          <p:nvPr/>
        </p:nvSpPr>
        <p:spPr>
          <a:xfrm>
            <a:off x="1451870" y="5356914"/>
            <a:ext cx="2886138" cy="7391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676" name="Key Products"/>
          <p:cNvSpPr txBox="1"/>
          <p:nvPr/>
        </p:nvSpPr>
        <p:spPr>
          <a:xfrm>
            <a:off x="1451870" y="8172108"/>
            <a:ext cx="2886138" cy="118490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677" name="image21.png" descr="image2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10235" y="8225598"/>
            <a:ext cx="920226" cy="1357333"/>
          </a:xfrm>
          <a:prstGeom prst="rect">
            <a:avLst/>
          </a:prstGeom>
          <a:ln w="12700">
            <a:miter lim="400000"/>
          </a:ln>
        </p:spPr>
      </p:pic>
      <p:pic>
        <p:nvPicPr>
          <p:cNvPr id="678" name="image19.png" descr="image1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391862" y="8141486"/>
            <a:ext cx="1006496" cy="1449357"/>
          </a:xfrm>
          <a:prstGeom prst="rect">
            <a:avLst/>
          </a:prstGeom>
          <a:ln w="12700">
            <a:miter lim="400000"/>
          </a:ln>
        </p:spPr>
      </p:pic>
      <p:pic>
        <p:nvPicPr>
          <p:cNvPr id="679" name="image31.png" descr="image3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92295" y="10062029"/>
            <a:ext cx="920226" cy="1409095"/>
          </a:xfrm>
          <a:prstGeom prst="rect">
            <a:avLst/>
          </a:prstGeom>
          <a:ln w="12700">
            <a:miter lim="400000"/>
          </a:ln>
        </p:spPr>
      </p:pic>
      <p:pic>
        <p:nvPicPr>
          <p:cNvPr id="680" name="image22.png" descr="image2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3479" y="8157063"/>
            <a:ext cx="1391842" cy="1443605"/>
          </a:xfrm>
          <a:prstGeom prst="rect">
            <a:avLst/>
          </a:prstGeom>
          <a:ln w="12700">
            <a:miter lim="400000"/>
          </a:ln>
        </p:spPr>
      </p:pic>
      <p:pic>
        <p:nvPicPr>
          <p:cNvPr id="681" name="image20.png" descr="image20.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95517" y="8213294"/>
            <a:ext cx="897221" cy="1363087"/>
          </a:xfrm>
          <a:prstGeom prst="rect">
            <a:avLst/>
          </a:prstGeom>
          <a:ln w="12700">
            <a:miter lim="400000"/>
          </a:ln>
        </p:spPr>
      </p:pic>
      <p:sp>
        <p:nvSpPr>
          <p:cNvPr id="682" name="Founded"/>
          <p:cNvSpPr txBox="1"/>
          <p:nvPr/>
        </p:nvSpPr>
        <p:spPr>
          <a:xfrm>
            <a:off x="1451870" y="3397673"/>
            <a:ext cx="2886138" cy="7391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683" name="2012 by Mitchell Hashimoto and Armon Dadgar"/>
          <p:cNvSpPr txBox="1"/>
          <p:nvPr/>
        </p:nvSpPr>
        <p:spPr>
          <a:xfrm>
            <a:off x="4730228" y="3257494"/>
            <a:ext cx="18094796" cy="9804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spAutoFit/>
          </a:bodyPr>
          <a:lstStyle>
            <a:lvl1pPr>
              <a:lnSpc>
                <a:spcPct val="90000"/>
              </a:lnSpc>
              <a:spcBef>
                <a:spcPts val="1600"/>
              </a:spcBef>
              <a:defRPr b="0">
                <a:solidFill>
                  <a:srgbClr val="44546A"/>
                </a:solidFill>
                <a:latin typeface="Verdana"/>
                <a:ea typeface="Verdana"/>
                <a:cs typeface="Verdana"/>
                <a:sym typeface="Verdana"/>
              </a:defRPr>
            </a:lvl1pPr>
          </a:lstStyle>
          <a:p>
            <a:r>
              <a:rPr dirty="0"/>
              <a:t>2012 by Mitchell Hashimoto and </a:t>
            </a:r>
            <a:r>
              <a:rPr dirty="0" err="1"/>
              <a:t>Armon</a:t>
            </a:r>
            <a:r>
              <a:rPr dirty="0"/>
              <a:t> </a:t>
            </a:r>
            <a:r>
              <a:rPr dirty="0" err="1"/>
              <a:t>Dadgar</a:t>
            </a:r>
            <a:endParaRPr dirty="0"/>
          </a:p>
        </p:txBody>
      </p:sp>
      <p:sp>
        <p:nvSpPr>
          <p:cNvPr id="684" name="We enable organizations to Provision, Secure, Connect, and Run any infrastructure for any application"/>
          <p:cNvSpPr txBox="1">
            <a:spLocks noGrp="1"/>
          </p:cNvSpPr>
          <p:nvPr>
            <p:ph type="body" sz="quarter" idx="4294967295"/>
          </p:nvPr>
        </p:nvSpPr>
        <p:spPr>
          <a:xfrm>
            <a:off x="4730228" y="5234916"/>
            <a:ext cx="18094796" cy="2338466"/>
          </a:xfrm>
          <a:prstGeom prst="rect">
            <a:avLst/>
          </a:prstGeom>
        </p:spPr>
        <p:txBody>
          <a:bodyPr/>
          <a:lstStyle>
            <a:lvl1pPr marL="0" indent="0">
              <a:buClrTx/>
              <a:buSzTx/>
              <a:buFont typeface="Arial"/>
              <a:buNone/>
            </a:lvl1pPr>
          </a:lstStyle>
          <a:p>
            <a:r>
              <a:rPr sz="4800" dirty="0">
                <a:solidFill>
                  <a:srgbClr val="44546A"/>
                </a:solidFill>
              </a:rPr>
              <a:t>We enable organizations to Provision, Secure, Connect, and Run any infrastructure for any application</a:t>
            </a:r>
          </a:p>
        </p:txBody>
      </p:sp>
      <p:pic>
        <p:nvPicPr>
          <p:cNvPr id="685" name="Image" descr="Image"/>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258528" y="9817203"/>
            <a:ext cx="1926989" cy="1924147"/>
          </a:xfrm>
          <a:prstGeom prst="rect">
            <a:avLst/>
          </a:prstGeom>
          <a:ln w="12700">
            <a:miter lim="400000"/>
          </a:ln>
        </p:spPr>
      </p:pic>
    </p:spTree>
    <p:extLst>
      <p:ext uri="{BB962C8B-B14F-4D97-AF65-F5344CB8AC3E}">
        <p14:creationId xmlns:p14="http://schemas.microsoft.com/office/powerpoint/2010/main" val="94844344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1"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2"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73"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74"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175"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76"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
        <p:nvSpPr>
          <p:cNvPr id="1177"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82" name="Group"/>
          <p:cNvGrpSpPr/>
          <p:nvPr/>
        </p:nvGrpSpPr>
        <p:grpSpPr>
          <a:xfrm>
            <a:off x="12465369" y="10280273"/>
            <a:ext cx="611225" cy="696702"/>
            <a:chOff x="0" y="0"/>
            <a:chExt cx="611223" cy="696700"/>
          </a:xfrm>
        </p:grpSpPr>
        <p:sp>
          <p:nvSpPr>
            <p:cNvPr id="1178"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79"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0"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81"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85" name="Core"/>
          <p:cNvGrpSpPr/>
          <p:nvPr/>
        </p:nvGrpSpPr>
        <p:grpSpPr>
          <a:xfrm>
            <a:off x="8772953" y="10118800"/>
            <a:ext cx="2557733" cy="1019647"/>
            <a:chOff x="0" y="0"/>
            <a:chExt cx="2557732" cy="1019645"/>
          </a:xfrm>
        </p:grpSpPr>
        <p:sp>
          <p:nvSpPr>
            <p:cNvPr id="1183"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8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86"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195" name="Group"/>
          <p:cNvGrpSpPr/>
          <p:nvPr/>
        </p:nvGrpSpPr>
        <p:grpSpPr>
          <a:xfrm>
            <a:off x="3535505" y="10131536"/>
            <a:ext cx="5136535" cy="1019697"/>
            <a:chOff x="0" y="0"/>
            <a:chExt cx="5136533" cy="1019696"/>
          </a:xfrm>
        </p:grpSpPr>
        <p:pic>
          <p:nvPicPr>
            <p:cNvPr id="1187" name="Image" descr="Image"/>
            <p:cNvPicPr>
              <a:picLocks noChangeAspect="1"/>
            </p:cNvPicPr>
            <p:nvPr/>
          </p:nvPicPr>
          <p:blipFill>
            <a:blip r:embed="rId3">
              <a:alphaModFix amt="34000"/>
              <a:extLst/>
            </a:blip>
            <a:stretch>
              <a:fillRect/>
            </a:stretch>
          </p:blipFill>
          <p:spPr>
            <a:xfrm>
              <a:off x="2482876" y="-1"/>
              <a:ext cx="1019697" cy="1019698"/>
            </a:xfrm>
            <a:prstGeom prst="rect">
              <a:avLst/>
            </a:prstGeom>
            <a:ln w="12700" cap="flat">
              <a:noFill/>
              <a:miter lim="400000"/>
            </a:ln>
            <a:effectLst/>
          </p:spPr>
        </p:pic>
        <p:sp>
          <p:nvSpPr>
            <p:cNvPr id="1188" name="Line"/>
            <p:cNvSpPr/>
            <p:nvPr/>
          </p:nvSpPr>
          <p:spPr>
            <a:xfrm>
              <a:off x="3629334"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193" name="Group"/>
            <p:cNvGrpSpPr/>
            <p:nvPr/>
          </p:nvGrpSpPr>
          <p:grpSpPr>
            <a:xfrm>
              <a:off x="-1" y="115837"/>
              <a:ext cx="681100" cy="787900"/>
              <a:chOff x="0" y="0"/>
              <a:chExt cx="681098" cy="787899"/>
            </a:xfrm>
          </p:grpSpPr>
          <p:sp>
            <p:nvSpPr>
              <p:cNvPr id="1189" name="Shape"/>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0" name="Line"/>
              <p:cNvSpPr/>
              <p:nvPr/>
            </p:nvSpPr>
            <p:spPr>
              <a:xfrm>
                <a:off x="0" y="399270"/>
                <a:ext cx="681099" cy="3874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191" name="Line"/>
              <p:cNvSpPr/>
              <p:nvPr/>
            </p:nvSpPr>
            <p:spPr>
              <a:xfrm flipV="1">
                <a:off x="149253" y="633511"/>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192" name="Line"/>
              <p:cNvSpPr/>
              <p:nvPr/>
            </p:nvSpPr>
            <p:spPr>
              <a:xfrm flipV="1">
                <a:off x="538378" y="633511"/>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194" name="Line"/>
            <p:cNvSpPr/>
            <p:nvPr/>
          </p:nvSpPr>
          <p:spPr>
            <a:xfrm>
              <a:off x="828387" y="509785"/>
              <a:ext cx="1507200"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sp>
        <p:nvSpPr>
          <p:cNvPr id="1196"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97"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98"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19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0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09" name="Azure"/>
          <p:cNvGrpSpPr/>
          <p:nvPr/>
        </p:nvGrpSpPr>
        <p:grpSpPr>
          <a:xfrm>
            <a:off x="14211275" y="10118800"/>
            <a:ext cx="2557733" cy="1019647"/>
            <a:chOff x="0" y="0"/>
            <a:chExt cx="2557732" cy="1019645"/>
          </a:xfrm>
        </p:grpSpPr>
        <p:sp>
          <p:nvSpPr>
            <p:cNvPr id="1207"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08"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pic>
        <p:nvPicPr>
          <p:cNvPr id="1210" name="image48.png" descr="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12797489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6"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137"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138"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39"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0" name="Text"/>
          <p:cNvSpPr txBox="1"/>
          <p:nvPr/>
        </p:nvSpPr>
        <p:spPr>
          <a:xfrm>
            <a:off x="2442982" y="3517024"/>
            <a:ext cx="865987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14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14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
        <p:nvSpPr>
          <p:cNvPr id="114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148" name="Group"/>
          <p:cNvGrpSpPr/>
          <p:nvPr/>
        </p:nvGrpSpPr>
        <p:grpSpPr>
          <a:xfrm>
            <a:off x="12465369" y="10280273"/>
            <a:ext cx="611225" cy="696702"/>
            <a:chOff x="0" y="0"/>
            <a:chExt cx="611223" cy="696700"/>
          </a:xfrm>
        </p:grpSpPr>
        <p:sp>
          <p:nvSpPr>
            <p:cNvPr id="114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14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151" name="Core"/>
          <p:cNvGrpSpPr/>
          <p:nvPr/>
        </p:nvGrpSpPr>
        <p:grpSpPr>
          <a:xfrm>
            <a:off x="8772953" y="10118800"/>
            <a:ext cx="2557733" cy="1019647"/>
            <a:chOff x="0" y="0"/>
            <a:chExt cx="2557732" cy="1019645"/>
          </a:xfrm>
        </p:grpSpPr>
        <p:sp>
          <p:nvSpPr>
            <p:cNvPr id="114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5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152"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grpSp>
        <p:nvGrpSpPr>
          <p:cNvPr id="1155" name="Datadog"/>
          <p:cNvGrpSpPr/>
          <p:nvPr/>
        </p:nvGrpSpPr>
        <p:grpSpPr>
          <a:xfrm>
            <a:off x="15440446" y="11919587"/>
            <a:ext cx="1920089" cy="696701"/>
            <a:chOff x="0" y="0"/>
            <a:chExt cx="1920088" cy="696700"/>
          </a:xfrm>
        </p:grpSpPr>
        <p:sp>
          <p:nvSpPr>
            <p:cNvPr id="1153"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4"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158" name="Kubernetes"/>
          <p:cNvGrpSpPr/>
          <p:nvPr/>
        </p:nvGrpSpPr>
        <p:grpSpPr>
          <a:xfrm>
            <a:off x="15440446" y="10878358"/>
            <a:ext cx="1920089" cy="1016001"/>
            <a:chOff x="0" y="0"/>
            <a:chExt cx="1920088" cy="1016000"/>
          </a:xfrm>
        </p:grpSpPr>
        <p:sp>
          <p:nvSpPr>
            <p:cNvPr id="1156"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157"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Kubernetes</a:t>
              </a:r>
            </a:p>
          </p:txBody>
        </p:sp>
      </p:grpSp>
      <p:sp>
        <p:nvSpPr>
          <p:cNvPr id="1159"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162" name="Azure"/>
          <p:cNvGrpSpPr/>
          <p:nvPr/>
        </p:nvGrpSpPr>
        <p:grpSpPr>
          <a:xfrm>
            <a:off x="14211275" y="10118800"/>
            <a:ext cx="2557733" cy="1019647"/>
            <a:chOff x="0" y="0"/>
            <a:chExt cx="2557732" cy="1019645"/>
          </a:xfrm>
        </p:grpSpPr>
        <p:sp>
          <p:nvSpPr>
            <p:cNvPr id="116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16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grpSp>
        <p:nvGrpSpPr>
          <p:cNvPr id="1165" name="Group"/>
          <p:cNvGrpSpPr/>
          <p:nvPr/>
        </p:nvGrpSpPr>
        <p:grpSpPr>
          <a:xfrm>
            <a:off x="1373371" y="9742871"/>
            <a:ext cx="2557734" cy="665907"/>
            <a:chOff x="0" y="0"/>
            <a:chExt cx="2557733" cy="665906"/>
          </a:xfrm>
        </p:grpSpPr>
        <p:sp>
          <p:nvSpPr>
            <p:cNvPr id="1163" name="Rectangle"/>
            <p:cNvSpPr/>
            <p:nvPr/>
          </p:nvSpPr>
          <p:spPr>
            <a:xfrm>
              <a:off x="108906" y="589705"/>
              <a:ext cx="1822321"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164" name="OPERATOR"/>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OPERATOR</a:t>
              </a:r>
            </a:p>
          </p:txBody>
        </p:sp>
      </p:grpSp>
      <p:pic>
        <p:nvPicPr>
          <p:cNvPr id="1166"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spTree>
    <p:extLst>
      <p:ext uri="{BB962C8B-B14F-4D97-AF65-F5344CB8AC3E}">
        <p14:creationId xmlns:p14="http://schemas.microsoft.com/office/powerpoint/2010/main" val="323526683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4" name="Rectangle"/>
          <p:cNvSpPr/>
          <p:nvPr/>
        </p:nvSpPr>
        <p:spPr>
          <a:xfrm>
            <a:off x="3361580" y="3454876"/>
            <a:ext cx="8710408"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5" name="Line"/>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6" name="Infrastructure as Code"/>
          <p:cNvSpPr txBox="1"/>
          <p:nvPr/>
        </p:nvSpPr>
        <p:spPr>
          <a:xfrm>
            <a:off x="3386845" y="3517024"/>
            <a:ext cx="8659878"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as Code</a:t>
            </a:r>
          </a:p>
        </p:txBody>
      </p:sp>
      <p:sp>
        <p:nvSpPr>
          <p:cNvPr id="1217" name="Line"/>
          <p:cNvSpPr/>
          <p:nvPr/>
        </p:nvSpPr>
        <p:spPr>
          <a:xfrm>
            <a:off x="2785932" y="4271235"/>
            <a:ext cx="9075651"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18" name="Rectangle"/>
          <p:cNvSpPr/>
          <p:nvPr/>
        </p:nvSpPr>
        <p:spPr>
          <a:xfrm>
            <a:off x="13472346" y="3454876"/>
            <a:ext cx="8710407"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219" name="Line"/>
          <p:cNvSpPr/>
          <p:nvPr/>
        </p:nvSpPr>
        <p:spPr>
          <a:xfrm>
            <a:off x="16141735" y="1062862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sp>
        <p:nvSpPr>
          <p:cNvPr id="1220" name="Text"/>
          <p:cNvSpPr txBox="1"/>
          <p:nvPr/>
        </p:nvSpPr>
        <p:spPr>
          <a:xfrm>
            <a:off x="13472346" y="3517024"/>
            <a:ext cx="8710407" cy="6646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221" name="Line"/>
          <p:cNvSpPr/>
          <p:nvPr/>
        </p:nvSpPr>
        <p:spPr>
          <a:xfrm>
            <a:off x="13289723" y="4271235"/>
            <a:ext cx="9075650"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222"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1223"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228" name="Group"/>
          <p:cNvGrpSpPr/>
          <p:nvPr/>
        </p:nvGrpSpPr>
        <p:grpSpPr>
          <a:xfrm>
            <a:off x="12465369" y="10280273"/>
            <a:ext cx="611225" cy="696702"/>
            <a:chOff x="0" y="0"/>
            <a:chExt cx="611223" cy="696700"/>
          </a:xfrm>
        </p:grpSpPr>
        <p:sp>
          <p:nvSpPr>
            <p:cNvPr id="1224"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5"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6"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227"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231" name="Core"/>
          <p:cNvGrpSpPr/>
          <p:nvPr/>
        </p:nvGrpSpPr>
        <p:grpSpPr>
          <a:xfrm>
            <a:off x="8772953" y="10118800"/>
            <a:ext cx="2557733" cy="1019647"/>
            <a:chOff x="0" y="0"/>
            <a:chExt cx="2557732" cy="1019645"/>
          </a:xfrm>
        </p:grpSpPr>
        <p:sp>
          <p:nvSpPr>
            <p:cNvPr id="1229"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3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grpSp>
        <p:nvGrpSpPr>
          <p:cNvPr id="1234" name="Group"/>
          <p:cNvGrpSpPr/>
          <p:nvPr/>
        </p:nvGrpSpPr>
        <p:grpSpPr>
          <a:xfrm>
            <a:off x="1375043" y="5605100"/>
            <a:ext cx="2557735" cy="688816"/>
            <a:chOff x="0" y="0"/>
            <a:chExt cx="2557733" cy="688814"/>
          </a:xfrm>
        </p:grpSpPr>
        <p:sp>
          <p:nvSpPr>
            <p:cNvPr id="1232" name="Rectangle"/>
            <p:cNvSpPr/>
            <p:nvPr/>
          </p:nvSpPr>
          <p:spPr>
            <a:xfrm>
              <a:off x="107233" y="612613"/>
              <a:ext cx="2113190" cy="76202"/>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3" name="DEVELOPERS"/>
            <p:cNvSpPr txBox="1"/>
            <p:nvPr/>
          </p:nvSpPr>
          <p:spPr>
            <a:xfrm>
              <a:off x="0" y="-1"/>
              <a:ext cx="2557734" cy="639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spcBef>
                  <a:spcPts val="0"/>
                </a:spcBef>
                <a:defRPr sz="2400">
                  <a:solidFill>
                    <a:srgbClr val="44546A"/>
                  </a:solidFill>
                  <a:latin typeface="Tahoma"/>
                  <a:ea typeface="Tahoma"/>
                  <a:cs typeface="Tahoma"/>
                  <a:sym typeface="Tahoma"/>
                </a:defRPr>
              </a:lvl1pPr>
            </a:lstStyle>
            <a:p>
              <a:r>
                <a:t>DEVELOPERS</a:t>
              </a:r>
            </a:p>
          </p:txBody>
        </p:sp>
      </p:grpSp>
      <p:sp>
        <p:nvSpPr>
          <p:cNvPr id="1235" name="Rectangle"/>
          <p:cNvSpPr/>
          <p:nvPr/>
        </p:nvSpPr>
        <p:spPr>
          <a:xfrm>
            <a:off x="1482276" y="10332576"/>
            <a:ext cx="1822321" cy="76202"/>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36" name="OPERATOR"/>
          <p:cNvSpPr txBox="1"/>
          <p:nvPr/>
        </p:nvSpPr>
        <p:spPr>
          <a:xfrm>
            <a:off x="1373370" y="9742871"/>
            <a:ext cx="2557734"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OPERATOR</a:t>
            </a:r>
          </a:p>
        </p:txBody>
      </p:sp>
      <p:sp>
        <p:nvSpPr>
          <p:cNvPr id="1237"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sp>
        <p:nvSpPr>
          <p:cNvPr id="1238" name="Terraform Configuration"/>
          <p:cNvSpPr txBox="1"/>
          <p:nvPr/>
        </p:nvSpPr>
        <p:spPr>
          <a:xfrm>
            <a:off x="3317821" y="11411908"/>
            <a:ext cx="6016555" cy="523239"/>
          </a:xfrm>
          <a:prstGeom prst="rect">
            <a:avLst/>
          </a:prstGeom>
          <a:ln w="12700">
            <a:miter lim="400000"/>
          </a:ln>
          <a:extLst>
            <a:ext uri="{C572A759-6A51-4108-AA02-DFA0A04FC94B}">
              <ma14:wrappingTextBoxFlag xmlns="" xmlns:ma14="http://schemas.microsoft.com/office/mac/drawingml/2011/main" val="1"/>
            </a:ext>
          </a:extLst>
        </p:spPr>
        <p:txBody>
          <a:bodyPr lIns="121918" tIns="121918" rIns="121918" bIns="121918" anchor="b">
            <a:spAutoFit/>
          </a:bodyPr>
          <a:lstStyle>
            <a:lvl1pPr algn="ctr">
              <a:lnSpc>
                <a:spcPct val="150000"/>
              </a:lnSpc>
              <a:spcBef>
                <a:spcPts val="0"/>
              </a:spcBef>
              <a:defRPr sz="1800" cap="all">
                <a:solidFill>
                  <a:srgbClr val="44546A"/>
                </a:solidFill>
                <a:latin typeface="Verdana"/>
                <a:ea typeface="Verdana"/>
                <a:cs typeface="Verdana"/>
                <a:sym typeface="Verdana"/>
              </a:defRPr>
            </a:lvl1pPr>
          </a:lstStyle>
          <a:p>
            <a:r>
              <a:t>Terraform Configuration </a:t>
            </a:r>
          </a:p>
        </p:txBody>
      </p:sp>
      <p:grpSp>
        <p:nvGrpSpPr>
          <p:cNvPr id="1241" name="Datadog"/>
          <p:cNvGrpSpPr/>
          <p:nvPr/>
        </p:nvGrpSpPr>
        <p:grpSpPr>
          <a:xfrm>
            <a:off x="15440446" y="11919587"/>
            <a:ext cx="1920089" cy="696701"/>
            <a:chOff x="0" y="0"/>
            <a:chExt cx="1920088" cy="696700"/>
          </a:xfrm>
        </p:grpSpPr>
        <p:sp>
          <p:nvSpPr>
            <p:cNvPr id="1239" name="Rectangle"/>
            <p:cNvSpPr/>
            <p:nvPr/>
          </p:nvSpPr>
          <p:spPr>
            <a:xfrm>
              <a:off x="-1" y="-1"/>
              <a:ext cx="1920090" cy="696702"/>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0" name="Datadog"/>
            <p:cNvSpPr txBox="1"/>
            <p:nvPr/>
          </p:nvSpPr>
          <p:spPr>
            <a:xfrm>
              <a:off x="-1" y="68950"/>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Datadog</a:t>
              </a:r>
            </a:p>
          </p:txBody>
        </p:sp>
      </p:grpSp>
      <p:grpSp>
        <p:nvGrpSpPr>
          <p:cNvPr id="1244" name="Kubernetes"/>
          <p:cNvGrpSpPr/>
          <p:nvPr/>
        </p:nvGrpSpPr>
        <p:grpSpPr>
          <a:xfrm>
            <a:off x="15440446" y="10878358"/>
            <a:ext cx="1920089" cy="1016001"/>
            <a:chOff x="0" y="0"/>
            <a:chExt cx="1920088" cy="1016000"/>
          </a:xfrm>
        </p:grpSpPr>
        <p:sp>
          <p:nvSpPr>
            <p:cNvPr id="1242" name="Rectangle"/>
            <p:cNvSpPr/>
            <p:nvPr/>
          </p:nvSpPr>
          <p:spPr>
            <a:xfrm>
              <a:off x="0" y="159650"/>
              <a:ext cx="1920089" cy="696700"/>
            </a:xfrm>
            <a:prstGeom prst="rect">
              <a:avLst/>
            </a:prstGeom>
            <a:solidFill>
              <a:srgbClr val="D783FF"/>
            </a:solidFill>
            <a:ln w="12700" cap="flat">
              <a:noFill/>
              <a:miter lim="400000"/>
            </a:ln>
            <a:effectLst>
              <a:outerShdw blurRad="254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243" name="Kubernetes"/>
            <p:cNvSpPr txBox="1"/>
            <p:nvPr/>
          </p:nvSpPr>
          <p:spPr>
            <a:xfrm>
              <a:off x="0" y="0"/>
              <a:ext cx="1920089" cy="10160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rPr dirty="0"/>
                <a:t>Kubernetes</a:t>
              </a:r>
            </a:p>
          </p:txBody>
        </p:sp>
      </p:grpSp>
      <p:pic>
        <p:nvPicPr>
          <p:cNvPr id="1245" name="image48.png" descr="image48.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9214952" y="10079511"/>
            <a:ext cx="2000263" cy="945124"/>
          </a:xfrm>
          <a:prstGeom prst="rect">
            <a:avLst/>
          </a:prstGeom>
          <a:ln w="12700">
            <a:miter lim="400000"/>
          </a:ln>
        </p:spPr>
      </p:pic>
      <p:pic>
        <p:nvPicPr>
          <p:cNvPr id="1246" name="Image" descr="Image"/>
          <p:cNvPicPr>
            <a:picLocks noChangeAspect="1"/>
          </p:cNvPicPr>
          <p:nvPr/>
        </p:nvPicPr>
        <p:blipFill>
          <a:blip r:embed="rId4">
            <a:alphaModFix amt="34000"/>
            <a:extLst/>
          </a:blip>
          <a:stretch>
            <a:fillRect/>
          </a:stretch>
        </p:blipFill>
        <p:spPr>
          <a:xfrm>
            <a:off x="6018383" y="10131536"/>
            <a:ext cx="1019696" cy="1019696"/>
          </a:xfrm>
          <a:prstGeom prst="rect">
            <a:avLst/>
          </a:prstGeom>
          <a:ln w="12700">
            <a:miter lim="400000"/>
          </a:ln>
        </p:spPr>
      </p:pic>
      <p:sp>
        <p:nvSpPr>
          <p:cNvPr id="1247" name="Line"/>
          <p:cNvSpPr/>
          <p:nvPr/>
        </p:nvSpPr>
        <p:spPr>
          <a:xfrm>
            <a:off x="7164840"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52" name="Group"/>
          <p:cNvGrpSpPr/>
          <p:nvPr/>
        </p:nvGrpSpPr>
        <p:grpSpPr>
          <a:xfrm>
            <a:off x="3535505" y="10247373"/>
            <a:ext cx="681100" cy="787900"/>
            <a:chOff x="0" y="0"/>
            <a:chExt cx="681099" cy="787898"/>
          </a:xfrm>
        </p:grpSpPr>
        <p:sp>
          <p:nvSpPr>
            <p:cNvPr id="1248" name="Shape"/>
            <p:cNvSpPr/>
            <p:nvPr/>
          </p:nvSpPr>
          <p:spPr>
            <a:xfrm>
              <a:off x="149253" y="0"/>
              <a:ext cx="387919"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49" name="Line"/>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50" name="Line"/>
            <p:cNvSpPr/>
            <p:nvPr/>
          </p:nvSpPr>
          <p:spPr>
            <a:xfrm flipV="1">
              <a:off x="149253" y="633510"/>
              <a:ext cx="5331"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1" name="Line"/>
            <p:cNvSpPr/>
            <p:nvPr/>
          </p:nvSpPr>
          <p:spPr>
            <a:xfrm flipV="1">
              <a:off x="538378" y="633510"/>
              <a:ext cx="5334" cy="154389"/>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1253" name="Line"/>
          <p:cNvSpPr/>
          <p:nvPr/>
        </p:nvSpPr>
        <p:spPr>
          <a:xfrm>
            <a:off x="4363894" y="10641323"/>
            <a:ext cx="1507200"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endParaRPr/>
          </a:p>
        </p:txBody>
      </p:sp>
      <p:grpSp>
        <p:nvGrpSpPr>
          <p:cNvPr id="1279" name="Group"/>
          <p:cNvGrpSpPr/>
          <p:nvPr/>
        </p:nvGrpSpPr>
        <p:grpSpPr>
          <a:xfrm>
            <a:off x="3558047" y="6505395"/>
            <a:ext cx="3376794" cy="3753654"/>
            <a:chOff x="0" y="0"/>
            <a:chExt cx="3376792" cy="3753652"/>
          </a:xfrm>
        </p:grpSpPr>
        <p:sp>
          <p:nvSpPr>
            <p:cNvPr id="1254" name="Line"/>
            <p:cNvSpPr/>
            <p:nvPr/>
          </p:nvSpPr>
          <p:spPr>
            <a:xfrm flipV="1">
              <a:off x="2982822" y="764297"/>
              <a:ext cx="2" cy="2989356"/>
            </a:xfrm>
            <a:prstGeom prst="line">
              <a:avLst/>
            </a:prstGeom>
            <a:noFill/>
            <a:ln w="50800" cap="flat">
              <a:solidFill>
                <a:schemeClr val="accent1">
                  <a:alpha val="57342"/>
                </a:schemeClr>
              </a:solidFill>
              <a:prstDash val="sysDot"/>
              <a:miter lim="400000"/>
            </a:ln>
            <a:effectLst/>
          </p:spPr>
          <p:txBody>
            <a:bodyPr wrap="square" lIns="45718" tIns="45718" rIns="45718" bIns="45718" numCol="1" anchor="t">
              <a:noAutofit/>
            </a:bodyPr>
            <a:lstStyle/>
            <a:p>
              <a:pPr>
                <a:defRPr>
                  <a:solidFill>
                    <a:srgbClr val="FFFFFF"/>
                  </a:solidFill>
                </a:defRPr>
              </a:pPr>
              <a:endParaRPr/>
            </a:p>
          </p:txBody>
        </p:sp>
        <p:sp>
          <p:nvSpPr>
            <p:cNvPr id="1255" name="Rectangle"/>
            <p:cNvSpPr/>
            <p:nvPr/>
          </p:nvSpPr>
          <p:spPr>
            <a:xfrm>
              <a:off x="2608348" y="30682"/>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6" name="Rectangle"/>
            <p:cNvSpPr/>
            <p:nvPr/>
          </p:nvSpPr>
          <p:spPr>
            <a:xfrm>
              <a:off x="2608348" y="1179954"/>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257" name="Rectangle"/>
            <p:cNvSpPr/>
            <p:nvPr/>
          </p:nvSpPr>
          <p:spPr>
            <a:xfrm>
              <a:off x="2608348" y="2337308"/>
              <a:ext cx="748949" cy="685337"/>
            </a:xfrm>
            <a:prstGeom prst="rect">
              <a:avLst/>
            </a:prstGeom>
            <a:solidFill>
              <a:srgbClr val="FFFFFF"/>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pic>
          <p:nvPicPr>
            <p:cNvPr id="1258" name="Image" descr="Image"/>
            <p:cNvPicPr>
              <a:picLocks noChangeAspect="1"/>
            </p:cNvPicPr>
            <p:nvPr/>
          </p:nvPicPr>
          <p:blipFill>
            <a:blip r:embed="rId5" cstate="email">
              <a:alphaModFix amt="34000"/>
              <a:extLst>
                <a:ext uri="{28A0092B-C50C-407E-A947-70E740481C1C}">
                  <a14:useLocalDpi xmlns:a14="http://schemas.microsoft.com/office/drawing/2010/main"/>
                </a:ext>
              </a:extLst>
            </a:blip>
            <a:stretch>
              <a:fillRect/>
            </a:stretch>
          </p:blipFill>
          <p:spPr>
            <a:xfrm>
              <a:off x="2588725" y="0"/>
              <a:ext cx="788068" cy="788068"/>
            </a:xfrm>
            <a:prstGeom prst="rect">
              <a:avLst/>
            </a:prstGeom>
            <a:ln w="12700" cap="flat">
              <a:noFill/>
              <a:miter lim="400000"/>
            </a:ln>
            <a:effectLst/>
          </p:spPr>
        </p:pic>
        <p:pic>
          <p:nvPicPr>
            <p:cNvPr id="1259" name="Image" descr="Image"/>
            <p:cNvPicPr>
              <a:picLocks noChangeAspect="1"/>
            </p:cNvPicPr>
            <p:nvPr/>
          </p:nvPicPr>
          <p:blipFill>
            <a:blip r:embed="rId5" cstate="email">
              <a:alphaModFix amt="34000"/>
              <a:extLst>
                <a:ext uri="{28A0092B-C50C-407E-A947-70E740481C1C}">
                  <a14:useLocalDpi xmlns:a14="http://schemas.microsoft.com/office/drawing/2010/main"/>
                </a:ext>
              </a:extLst>
            </a:blip>
            <a:stretch>
              <a:fillRect/>
            </a:stretch>
          </p:blipFill>
          <p:spPr>
            <a:xfrm>
              <a:off x="2588725" y="1128524"/>
              <a:ext cx="788068" cy="788069"/>
            </a:xfrm>
            <a:prstGeom prst="rect">
              <a:avLst/>
            </a:prstGeom>
            <a:ln w="12700" cap="flat">
              <a:noFill/>
              <a:miter lim="400000"/>
            </a:ln>
            <a:effectLst/>
          </p:spPr>
        </p:pic>
        <p:pic>
          <p:nvPicPr>
            <p:cNvPr id="1260" name="Image" descr="Image"/>
            <p:cNvPicPr>
              <a:picLocks noChangeAspect="1"/>
            </p:cNvPicPr>
            <p:nvPr/>
          </p:nvPicPr>
          <p:blipFill>
            <a:blip r:embed="rId5" cstate="email">
              <a:alphaModFix amt="34000"/>
              <a:extLst>
                <a:ext uri="{28A0092B-C50C-407E-A947-70E740481C1C}">
                  <a14:useLocalDpi xmlns:a14="http://schemas.microsoft.com/office/drawing/2010/main"/>
                </a:ext>
              </a:extLst>
            </a:blip>
            <a:stretch>
              <a:fillRect/>
            </a:stretch>
          </p:blipFill>
          <p:spPr>
            <a:xfrm>
              <a:off x="2588725" y="2257050"/>
              <a:ext cx="788068" cy="788068"/>
            </a:xfrm>
            <a:prstGeom prst="rect">
              <a:avLst/>
            </a:prstGeom>
            <a:ln w="12700" cap="flat">
              <a:noFill/>
              <a:miter lim="400000"/>
            </a:ln>
            <a:effectLst/>
          </p:spPr>
        </p:pic>
        <p:sp>
          <p:nvSpPr>
            <p:cNvPr id="1261" name="Line"/>
            <p:cNvSpPr/>
            <p:nvPr/>
          </p:nvSpPr>
          <p:spPr>
            <a:xfrm>
              <a:off x="818546" y="2651146"/>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2" name="Line"/>
            <p:cNvSpPr/>
            <p:nvPr/>
          </p:nvSpPr>
          <p:spPr>
            <a:xfrm>
              <a:off x="818546" y="1544277"/>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sp>
          <p:nvSpPr>
            <p:cNvPr id="1263" name="Line"/>
            <p:cNvSpPr/>
            <p:nvPr/>
          </p:nvSpPr>
          <p:spPr>
            <a:xfrm>
              <a:off x="818546" y="394159"/>
              <a:ext cx="1507201" cy="2"/>
            </a:xfrm>
            <a:prstGeom prst="line">
              <a:avLst/>
            </a:prstGeom>
            <a:noFill/>
            <a:ln w="25400" cap="flat">
              <a:solidFill>
                <a:srgbClr val="000000">
                  <a:alpha val="34000"/>
                </a:srgbClr>
              </a:solidFill>
              <a:prstDash val="solid"/>
              <a:miter lim="400000"/>
              <a:tailEnd type="triangle" w="med" len="med"/>
            </a:ln>
            <a:effectLst/>
          </p:spPr>
          <p:txBody>
            <a:bodyPr wrap="square" lIns="45718" tIns="45718" rIns="45718" bIns="45718" numCol="1" anchor="t">
              <a:noAutofit/>
            </a:bodyPr>
            <a:lstStyle/>
            <a:p>
              <a:pPr>
                <a:defRPr>
                  <a:solidFill>
                    <a:srgbClr val="FFFFFF"/>
                  </a:solidFill>
                </a:defRPr>
              </a:pPr>
              <a:endParaRPr/>
            </a:p>
          </p:txBody>
        </p:sp>
        <p:grpSp>
          <p:nvGrpSpPr>
            <p:cNvPr id="1268" name="Group"/>
            <p:cNvGrpSpPr/>
            <p:nvPr/>
          </p:nvGrpSpPr>
          <p:grpSpPr>
            <a:xfrm>
              <a:off x="27877" y="2333398"/>
              <a:ext cx="574545" cy="664636"/>
              <a:chOff x="0" y="0"/>
              <a:chExt cx="574544" cy="664635"/>
            </a:xfrm>
          </p:grpSpPr>
          <p:sp>
            <p:nvSpPr>
              <p:cNvPr id="1264" name="Shape"/>
              <p:cNvSpPr/>
              <p:nvPr/>
            </p:nvSpPr>
            <p:spPr>
              <a:xfrm>
                <a:off x="125903" y="-1"/>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5" name="Line"/>
              <p:cNvSpPr/>
              <p:nvPr/>
            </p:nvSpPr>
            <p:spPr>
              <a:xfrm>
                <a:off x="-1" y="336805"/>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66" name="Line"/>
              <p:cNvSpPr/>
              <p:nvPr/>
            </p:nvSpPr>
            <p:spPr>
              <a:xfrm flipV="1">
                <a:off x="125903" y="534400"/>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7" name="Line"/>
              <p:cNvSpPr/>
              <p:nvPr/>
            </p:nvSpPr>
            <p:spPr>
              <a:xfrm flipV="1">
                <a:off x="454151" y="534400"/>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3" name="Group"/>
            <p:cNvGrpSpPr/>
            <p:nvPr/>
          </p:nvGrpSpPr>
          <p:grpSpPr>
            <a:xfrm>
              <a:off x="0" y="1211960"/>
              <a:ext cx="574544" cy="664637"/>
              <a:chOff x="0" y="0"/>
              <a:chExt cx="574543" cy="664636"/>
            </a:xfrm>
          </p:grpSpPr>
          <p:sp>
            <p:nvSpPr>
              <p:cNvPr id="1269"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0" name="Line"/>
              <p:cNvSpPr/>
              <p:nvPr/>
            </p:nvSpPr>
            <p:spPr>
              <a:xfrm>
                <a:off x="-1" y="336806"/>
                <a:ext cx="574545"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1"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2"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nvGrpSpPr>
            <p:cNvPr id="1278" name="Group"/>
            <p:cNvGrpSpPr/>
            <p:nvPr/>
          </p:nvGrpSpPr>
          <p:grpSpPr>
            <a:xfrm>
              <a:off x="30736" y="61842"/>
              <a:ext cx="574545" cy="664637"/>
              <a:chOff x="0" y="0"/>
              <a:chExt cx="574544" cy="664636"/>
            </a:xfrm>
          </p:grpSpPr>
          <p:sp>
            <p:nvSpPr>
              <p:cNvPr id="1274" name="Shape"/>
              <p:cNvSpPr/>
              <p:nvPr/>
            </p:nvSpPr>
            <p:spPr>
              <a:xfrm>
                <a:off x="125903" y="0"/>
                <a:ext cx="327230" cy="326809"/>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alpha val="34000"/>
                  </a:srgbClr>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5" name="Line"/>
              <p:cNvSpPr/>
              <p:nvPr/>
            </p:nvSpPr>
            <p:spPr>
              <a:xfrm>
                <a:off x="-1" y="336806"/>
                <a:ext cx="574546" cy="3268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alpha val="34000"/>
                  </a:srgbClr>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276" name="Line"/>
              <p:cNvSpPr/>
              <p:nvPr/>
            </p:nvSpPr>
            <p:spPr>
              <a:xfrm flipV="1">
                <a:off x="125903" y="534401"/>
                <a:ext cx="4497"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7" name="Line"/>
              <p:cNvSpPr/>
              <p:nvPr/>
            </p:nvSpPr>
            <p:spPr>
              <a:xfrm flipV="1">
                <a:off x="454151" y="534401"/>
                <a:ext cx="4500" cy="130236"/>
              </a:xfrm>
              <a:prstGeom prst="line">
                <a:avLst/>
              </a:prstGeom>
              <a:noFill/>
              <a:ln w="25400" cap="flat">
                <a:solidFill>
                  <a:srgbClr val="000000">
                    <a:alpha val="34000"/>
                  </a:srgbClr>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grpSp>
        <p:nvGrpSpPr>
          <p:cNvPr id="1282" name="Azure"/>
          <p:cNvGrpSpPr/>
          <p:nvPr/>
        </p:nvGrpSpPr>
        <p:grpSpPr>
          <a:xfrm>
            <a:off x="14211275" y="10118800"/>
            <a:ext cx="2557733" cy="1019647"/>
            <a:chOff x="0" y="0"/>
            <a:chExt cx="2557732" cy="1019645"/>
          </a:xfrm>
        </p:grpSpPr>
        <p:sp>
          <p:nvSpPr>
            <p:cNvPr id="1280" name="Rectangle"/>
            <p:cNvSpPr/>
            <p:nvPr/>
          </p:nvSpPr>
          <p:spPr>
            <a:xfrm>
              <a:off x="-1" y="0"/>
              <a:ext cx="2557734" cy="1019646"/>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1281" name="Azu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1598072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AEAD6-767D-B148-A062-2D53773D1D44}"/>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7F21BDB6-D327-8442-BA47-44886A777366}"/>
              </a:ext>
            </a:extLst>
          </p:cNvPr>
          <p:cNvSpPr>
            <a:spLocks noGrp="1"/>
          </p:cNvSpPr>
          <p:nvPr>
            <p:ph type="title"/>
          </p:nvPr>
        </p:nvSpPr>
        <p:spPr/>
        <p:txBody>
          <a:bodyPr>
            <a:normAutofit/>
          </a:bodyPr>
          <a:lstStyle/>
          <a:p>
            <a:r>
              <a:rPr lang="en-US" dirty="0"/>
              <a:t>Azure Resource </a:t>
            </a:r>
            <a:br>
              <a:rPr lang="en-US" dirty="0"/>
            </a:br>
            <a:r>
              <a:rPr lang="en-US" dirty="0"/>
              <a:t>Manager</a:t>
            </a:r>
          </a:p>
        </p:txBody>
      </p:sp>
    </p:spTree>
    <p:extLst>
      <p:ext uri="{BB962C8B-B14F-4D97-AF65-F5344CB8AC3E}">
        <p14:creationId xmlns:p14="http://schemas.microsoft.com/office/powerpoint/2010/main" val="99451291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2C4EC9-3816-BD40-AB28-E468AAB09111}"/>
              </a:ext>
            </a:extLst>
          </p:cNvPr>
          <p:cNvSpPr>
            <a:spLocks noGrp="1"/>
          </p:cNvSpPr>
          <p:nvPr>
            <p:ph type="body" idx="1"/>
          </p:nvPr>
        </p:nvSpPr>
        <p:spPr/>
        <p:txBody>
          <a:bodyPr/>
          <a:lstStyle/>
          <a:p>
            <a:pPr marL="0" indent="0">
              <a:buNone/>
            </a:pPr>
            <a:r>
              <a:rPr lang="en-US" dirty="0">
                <a:hlinkClick r:id="rId3"/>
              </a:rPr>
              <a:t>https://portal.azure.com</a:t>
            </a:r>
            <a:endParaRPr lang="en-US" dirty="0"/>
          </a:p>
          <a:p>
            <a:pPr marL="0" indent="0">
              <a:buNone/>
            </a:pPr>
            <a:endParaRPr lang="en-US" dirty="0"/>
          </a:p>
        </p:txBody>
      </p:sp>
      <p:sp>
        <p:nvSpPr>
          <p:cNvPr id="4" name="Title 3">
            <a:extLst>
              <a:ext uri="{FF2B5EF4-FFF2-40B4-BE49-F238E27FC236}">
                <a16:creationId xmlns:a16="http://schemas.microsoft.com/office/drawing/2014/main" id="{3F58E536-4956-1449-BEA8-CD9A1ADBDDCF}"/>
              </a:ext>
            </a:extLst>
          </p:cNvPr>
          <p:cNvSpPr>
            <a:spLocks noGrp="1"/>
          </p:cNvSpPr>
          <p:nvPr>
            <p:ph type="title"/>
          </p:nvPr>
        </p:nvSpPr>
        <p:spPr/>
        <p:txBody>
          <a:bodyPr>
            <a:normAutofit/>
          </a:bodyPr>
          <a:lstStyle/>
          <a:p>
            <a:r>
              <a:rPr lang="en-US" dirty="0"/>
              <a:t>Azure Portal</a:t>
            </a:r>
          </a:p>
        </p:txBody>
      </p:sp>
      <p:sp>
        <p:nvSpPr>
          <p:cNvPr id="6" name="Text Placeholder 5">
            <a:extLst>
              <a:ext uri="{FF2B5EF4-FFF2-40B4-BE49-F238E27FC236}">
                <a16:creationId xmlns:a16="http://schemas.microsoft.com/office/drawing/2014/main" id="{284FEEE2-20AE-2B4B-85CE-19DB6A2B7023}"/>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10" name="Picture 9">
            <a:extLst>
              <a:ext uri="{FF2B5EF4-FFF2-40B4-BE49-F238E27FC236}">
                <a16:creationId xmlns:a16="http://schemas.microsoft.com/office/drawing/2014/main" id="{7642D4B6-B718-7747-AC78-B374CF99543B}"/>
              </a:ext>
            </a:extLst>
          </p:cNvPr>
          <p:cNvPicPr>
            <a:picLocks noChangeAspect="1"/>
          </p:cNvPicPr>
          <p:nvPr/>
        </p:nvPicPr>
        <p:blipFill>
          <a:blip r:embed="rId4"/>
          <a:stretch>
            <a:fillRect/>
          </a:stretch>
        </p:blipFill>
        <p:spPr>
          <a:xfrm>
            <a:off x="1451869" y="4343400"/>
            <a:ext cx="18393702" cy="8539163"/>
          </a:xfrm>
          <a:prstGeom prst="rect">
            <a:avLst/>
          </a:prstGeom>
        </p:spPr>
      </p:pic>
    </p:spTree>
    <p:extLst>
      <p:ext uri="{BB962C8B-B14F-4D97-AF65-F5344CB8AC3E}">
        <p14:creationId xmlns:p14="http://schemas.microsoft.com/office/powerpoint/2010/main" val="31917679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1C52C-B80B-3A43-A05F-3800ACAE2746}"/>
              </a:ext>
            </a:extLst>
          </p:cNvPr>
          <p:cNvPicPr>
            <a:picLocks noChangeAspect="1"/>
          </p:cNvPicPr>
          <p:nvPr/>
        </p:nvPicPr>
        <p:blipFill>
          <a:blip r:embed="rId3"/>
          <a:stretch>
            <a:fillRect/>
          </a:stretch>
        </p:blipFill>
        <p:spPr>
          <a:xfrm>
            <a:off x="7868202" y="3311724"/>
            <a:ext cx="8914130" cy="9279287"/>
          </a:xfrm>
          <a:prstGeom prst="rect">
            <a:avLst/>
          </a:prstGeom>
        </p:spPr>
      </p:pic>
      <p:sp>
        <p:nvSpPr>
          <p:cNvPr id="2" name="Text Placeholder 1">
            <a:extLst>
              <a:ext uri="{FF2B5EF4-FFF2-40B4-BE49-F238E27FC236}">
                <a16:creationId xmlns:a16="http://schemas.microsoft.com/office/drawing/2014/main" id="{70FF2E4C-3B94-1242-81E7-AC24E30F900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45AE802A-4274-B348-B76F-4E00C7D7B657}"/>
              </a:ext>
            </a:extLst>
          </p:cNvPr>
          <p:cNvSpPr>
            <a:spLocks noGrp="1"/>
          </p:cNvSpPr>
          <p:nvPr>
            <p:ph type="title"/>
          </p:nvPr>
        </p:nvSpPr>
        <p:spPr/>
        <p:txBody>
          <a:bodyPr/>
          <a:lstStyle/>
          <a:p>
            <a:r>
              <a:rPr lang="en-US" dirty="0"/>
              <a:t>High Level View</a:t>
            </a:r>
          </a:p>
        </p:txBody>
      </p:sp>
      <p:sp>
        <p:nvSpPr>
          <p:cNvPr id="4" name="Text Placeholder 3">
            <a:extLst>
              <a:ext uri="{FF2B5EF4-FFF2-40B4-BE49-F238E27FC236}">
                <a16:creationId xmlns:a16="http://schemas.microsoft.com/office/drawing/2014/main" id="{2F41A89F-02E3-0D48-A8CB-7CFD0636E58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883107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p:txBody>
          <a:bodyPr>
            <a:normAutofit/>
          </a:bodyPr>
          <a:lstStyle/>
          <a:p>
            <a:endParaRPr lang="en-US" b="1" dirty="0"/>
          </a:p>
          <a:p>
            <a:pPr marL="0" indent="0">
              <a:buNone/>
            </a:pPr>
            <a:r>
              <a:rPr lang="en-US" b="1" dirty="0"/>
              <a:t>Resource Group</a:t>
            </a:r>
          </a:p>
          <a:p>
            <a:pPr marL="0" indent="0">
              <a:buNone/>
            </a:pPr>
            <a:r>
              <a:rPr lang="en-US" b="1" dirty="0"/>
              <a:t>   </a:t>
            </a:r>
            <a:br>
              <a:rPr lang="en-US" b="1" dirty="0"/>
            </a:br>
            <a:r>
              <a:rPr lang="en-US" b="1" dirty="0"/>
              <a:t>   </a:t>
            </a:r>
            <a:r>
              <a:rPr lang="en-US" dirty="0"/>
              <a:t>A container that holds </a:t>
            </a:r>
          </a:p>
          <a:p>
            <a:pPr marL="0" indent="0">
              <a:buNone/>
            </a:pPr>
            <a:r>
              <a:rPr lang="en-US" dirty="0"/>
              <a:t>   related resources.</a:t>
            </a:r>
          </a:p>
          <a:p>
            <a:pPr marL="0" indent="0">
              <a:buNone/>
            </a:pPr>
            <a:endParaRPr lang="en-US"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5" name="Text Placeholder 4">
            <a:extLst>
              <a:ext uri="{FF2B5EF4-FFF2-40B4-BE49-F238E27FC236}">
                <a16:creationId xmlns:a16="http://schemas.microsoft.com/office/drawing/2014/main" id="{D71329A7-DA6C-684B-BB26-3569C98621CD}"/>
              </a:ext>
            </a:extLst>
          </p:cNvPr>
          <p:cNvSpPr>
            <a:spLocks noGrp="1"/>
          </p:cNvSpPr>
          <p:nvPr>
            <p:ph type="body" sz="quarter" idx="10"/>
          </p:nvPr>
        </p:nvSpPr>
        <p:spPr/>
        <p:txBody>
          <a:bodyPr/>
          <a:lstStyle/>
          <a:p>
            <a:r>
              <a:rPr lang="en-US" dirty="0"/>
              <a:t>https://</a:t>
            </a:r>
            <a:r>
              <a:rPr lang="en-US" dirty="0" err="1"/>
              <a:t>portal.azure.com</a:t>
            </a:r>
            <a:endParaRPr lang="en-US" dirty="0"/>
          </a:p>
        </p:txBody>
      </p:sp>
      <p:pic>
        <p:nvPicPr>
          <p:cNvPr id="4" name="Picture 3">
            <a:extLst>
              <a:ext uri="{FF2B5EF4-FFF2-40B4-BE49-F238E27FC236}">
                <a16:creationId xmlns:a16="http://schemas.microsoft.com/office/drawing/2014/main" id="{A74D6AFF-BFC4-0944-B950-2639221AC625}"/>
              </a:ext>
            </a:extLst>
          </p:cNvPr>
          <p:cNvPicPr>
            <a:picLocks noChangeAspect="1"/>
          </p:cNvPicPr>
          <p:nvPr/>
        </p:nvPicPr>
        <p:blipFill>
          <a:blip r:embed="rId3"/>
          <a:stretch>
            <a:fillRect/>
          </a:stretch>
        </p:blipFill>
        <p:spPr>
          <a:xfrm>
            <a:off x="10485120" y="3657480"/>
            <a:ext cx="12712230" cy="8351640"/>
          </a:xfrm>
          <a:prstGeom prst="rect">
            <a:avLst/>
          </a:prstGeom>
        </p:spPr>
      </p:pic>
    </p:spTree>
    <p:extLst>
      <p:ext uri="{BB962C8B-B14F-4D97-AF65-F5344CB8AC3E}">
        <p14:creationId xmlns:p14="http://schemas.microsoft.com/office/powerpoint/2010/main" val="31446392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b="1" dirty="0"/>
          </a:p>
          <a:p>
            <a:pPr marL="0" indent="0">
              <a:buNone/>
            </a:pPr>
            <a:r>
              <a:rPr lang="en-US" b="1" dirty="0"/>
              <a:t>Resource</a:t>
            </a:r>
          </a:p>
          <a:p>
            <a:pPr marL="0" indent="0">
              <a:buNone/>
            </a:pPr>
            <a:r>
              <a:rPr lang="en-US" dirty="0"/>
              <a:t>	A manageable item that is available through Azure. </a:t>
            </a:r>
          </a:p>
          <a:p>
            <a:pPr marL="0" indent="0">
              <a:buNone/>
            </a:pPr>
            <a:endParaRPr lang="en-US" dirty="0"/>
          </a:p>
          <a:p>
            <a:pPr marL="342900" lvl="1" indent="0">
              <a:buNone/>
            </a:pPr>
            <a:r>
              <a:rPr lang="en-US" dirty="0"/>
              <a:t>Some common resources are a virtual machine, storage account, web app, database, and virtual network, but there are many more!</a:t>
            </a:r>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4" name="Picture 3">
            <a:extLst>
              <a:ext uri="{FF2B5EF4-FFF2-40B4-BE49-F238E27FC236}">
                <a16:creationId xmlns:a16="http://schemas.microsoft.com/office/drawing/2014/main" id="{ABCCDFFB-9E0D-DD4E-9A7F-16F03B9811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6317" y="8696960"/>
            <a:ext cx="2743200" cy="2743200"/>
          </a:xfrm>
          <a:prstGeom prst="rect">
            <a:avLst/>
          </a:prstGeom>
        </p:spPr>
      </p:pic>
      <p:pic>
        <p:nvPicPr>
          <p:cNvPr id="5" name="Picture 4">
            <a:extLst>
              <a:ext uri="{FF2B5EF4-FFF2-40B4-BE49-F238E27FC236}">
                <a16:creationId xmlns:a16="http://schemas.microsoft.com/office/drawing/2014/main" id="{86AC849F-E77D-5A4C-AD8C-E0E80A77BD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3009" y="8696960"/>
            <a:ext cx="2743200" cy="2743200"/>
          </a:xfrm>
          <a:prstGeom prst="rect">
            <a:avLst/>
          </a:prstGeom>
        </p:spPr>
      </p:pic>
      <p:pic>
        <p:nvPicPr>
          <p:cNvPr id="6" name="Picture 5">
            <a:extLst>
              <a:ext uri="{FF2B5EF4-FFF2-40B4-BE49-F238E27FC236}">
                <a16:creationId xmlns:a16="http://schemas.microsoft.com/office/drawing/2014/main" id="{27EA5A20-8AAF-244F-A5E8-1FC2D13A32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120658" y="8696960"/>
            <a:ext cx="2743200" cy="2743200"/>
          </a:xfrm>
          <a:prstGeom prst="rect">
            <a:avLst/>
          </a:prstGeom>
        </p:spPr>
      </p:pic>
    </p:spTree>
    <p:extLst>
      <p:ext uri="{BB962C8B-B14F-4D97-AF65-F5344CB8AC3E}">
        <p14:creationId xmlns:p14="http://schemas.microsoft.com/office/powerpoint/2010/main" val="328939730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CA63EF-F9D5-7F41-998D-1C8A9E071390}"/>
              </a:ext>
            </a:extLst>
          </p:cNvPr>
          <p:cNvSpPr>
            <a:spLocks noGrp="1"/>
          </p:cNvSpPr>
          <p:nvPr>
            <p:ph type="body" idx="1"/>
          </p:nvPr>
        </p:nvSpPr>
        <p:spPr>
          <a:xfrm>
            <a:off x="1451869" y="2767828"/>
            <a:ext cx="21745481" cy="9241292"/>
          </a:xfrm>
        </p:spPr>
        <p:txBody>
          <a:bodyPr>
            <a:normAutofit/>
          </a:bodyPr>
          <a:lstStyle/>
          <a:p>
            <a:endParaRPr lang="en-US" dirty="0"/>
          </a:p>
          <a:p>
            <a:pPr marL="0" indent="0">
              <a:buNone/>
            </a:pPr>
            <a:r>
              <a:rPr lang="en-US" b="1" dirty="0"/>
              <a:t>Resource Provider</a:t>
            </a:r>
          </a:p>
          <a:p>
            <a:pPr marL="0" indent="0">
              <a:buNone/>
            </a:pPr>
            <a:r>
              <a:rPr lang="en-US" b="1" dirty="0"/>
              <a:t>   </a:t>
            </a:r>
            <a:r>
              <a:rPr lang="en-US" dirty="0"/>
              <a:t>A service that supplies the resources you can deploy and manage through Resource Manager.</a:t>
            </a:r>
          </a:p>
          <a:p>
            <a:pPr marL="0" indent="0">
              <a:buNone/>
            </a:pPr>
            <a:endParaRPr lang="en-US" dirty="0"/>
          </a:p>
          <a:p>
            <a:pPr marL="0" indent="0">
              <a:buNone/>
            </a:pPr>
            <a:r>
              <a:rPr lang="en-US" sz="4000" dirty="0"/>
              <a:t>	</a:t>
            </a:r>
            <a:endParaRPr lang="en-US" sz="4000" u="sng" dirty="0"/>
          </a:p>
        </p:txBody>
      </p:sp>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pic>
        <p:nvPicPr>
          <p:cNvPr id="5" name="Picture 4">
            <a:extLst>
              <a:ext uri="{FF2B5EF4-FFF2-40B4-BE49-F238E27FC236}">
                <a16:creationId xmlns:a16="http://schemas.microsoft.com/office/drawing/2014/main" id="{6DD4D9BE-E8DE-5640-A255-96C504A76676}"/>
              </a:ext>
            </a:extLst>
          </p:cNvPr>
          <p:cNvPicPr>
            <a:picLocks noChangeAspect="1"/>
          </p:cNvPicPr>
          <p:nvPr/>
        </p:nvPicPr>
        <p:blipFill>
          <a:blip r:embed="rId3"/>
          <a:stretch>
            <a:fillRect/>
          </a:stretch>
        </p:blipFill>
        <p:spPr>
          <a:xfrm>
            <a:off x="5902312" y="6484620"/>
            <a:ext cx="12844593" cy="5724221"/>
          </a:xfrm>
          <a:prstGeom prst="rect">
            <a:avLst/>
          </a:prstGeom>
        </p:spPr>
      </p:pic>
    </p:spTree>
    <p:extLst>
      <p:ext uri="{BB962C8B-B14F-4D97-AF65-F5344CB8AC3E}">
        <p14:creationId xmlns:p14="http://schemas.microsoft.com/office/powerpoint/2010/main" val="466064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72118-E9D3-CB41-9FB2-5F458D99F442}"/>
              </a:ext>
            </a:extLst>
          </p:cNvPr>
          <p:cNvSpPr>
            <a:spLocks noGrp="1"/>
          </p:cNvSpPr>
          <p:nvPr>
            <p:ph type="title"/>
          </p:nvPr>
        </p:nvSpPr>
        <p:spPr/>
        <p:txBody>
          <a:bodyPr/>
          <a:lstStyle/>
          <a:p>
            <a:r>
              <a:rPr lang="en-US" dirty="0"/>
              <a:t>Azure Resource Manager</a:t>
            </a:r>
          </a:p>
        </p:txBody>
      </p:sp>
      <p:sp>
        <p:nvSpPr>
          <p:cNvPr id="2" name="Text Placeholder 1">
            <a:extLst>
              <a:ext uri="{FF2B5EF4-FFF2-40B4-BE49-F238E27FC236}">
                <a16:creationId xmlns:a16="http://schemas.microsoft.com/office/drawing/2014/main" id="{0DCA63EF-F9D5-7F41-998D-1C8A9E071390}"/>
              </a:ext>
            </a:extLst>
          </p:cNvPr>
          <p:cNvSpPr>
            <a:spLocks noGrp="1"/>
          </p:cNvSpPr>
          <p:nvPr>
            <p:ph type="body" sz="half" idx="1"/>
          </p:nvPr>
        </p:nvSpPr>
        <p:spPr/>
        <p:txBody>
          <a:bodyPr/>
          <a:lstStyle/>
          <a:p>
            <a:r>
              <a:rPr lang="en-US" dirty="0"/>
              <a:t>Resource Group</a:t>
            </a:r>
          </a:p>
          <a:p>
            <a:pPr lvl="1"/>
            <a:r>
              <a:rPr lang="en-US" dirty="0"/>
              <a:t>Virtual Network</a:t>
            </a:r>
          </a:p>
          <a:p>
            <a:pPr lvl="3"/>
            <a:r>
              <a:rPr lang="en-US" dirty="0"/>
              <a:t>Subnet</a:t>
            </a:r>
          </a:p>
          <a:p>
            <a:pPr lvl="1"/>
            <a:r>
              <a:rPr lang="en-US" dirty="0"/>
              <a:t>Network Interface</a:t>
            </a:r>
          </a:p>
          <a:p>
            <a:pPr lvl="1"/>
            <a:r>
              <a:rPr lang="en-US" dirty="0"/>
              <a:t>Virtual Machine</a:t>
            </a:r>
          </a:p>
          <a:p>
            <a:pPr lvl="3"/>
            <a:r>
              <a:rPr lang="en-US" dirty="0"/>
              <a:t>OS Disk (from Image)</a:t>
            </a:r>
          </a:p>
        </p:txBody>
      </p:sp>
      <p:sp>
        <p:nvSpPr>
          <p:cNvPr id="4" name="Text Placeholder 3">
            <a:extLst>
              <a:ext uri="{FF2B5EF4-FFF2-40B4-BE49-F238E27FC236}">
                <a16:creationId xmlns:a16="http://schemas.microsoft.com/office/drawing/2014/main" id="{69FD245C-10CA-334A-B639-444A8CAB7C1D}"/>
              </a:ext>
            </a:extLst>
          </p:cNvPr>
          <p:cNvSpPr>
            <a:spLocks noGrp="1"/>
          </p:cNvSpPr>
          <p:nvPr>
            <p:ph type="body" sz="half" idx="13"/>
          </p:nvPr>
        </p:nvSpPr>
        <p:spPr/>
        <p:txBody>
          <a:bodyPr>
            <a:normAutofit/>
          </a:bodyPr>
          <a:lstStyle/>
          <a:p>
            <a:pPr marL="457200" lvl="0" indent="-457200" defTabSz="1828800">
              <a:spcBef>
                <a:spcPts val="1600"/>
              </a:spcBef>
              <a:buClr>
                <a:srgbClr val="7C8797"/>
              </a:buClr>
              <a:buFont typeface="Wingdings-Regular"/>
              <a:buChar char="▪"/>
            </a:pPr>
            <a:r>
              <a:rPr lang="en-US" sz="4800" dirty="0">
                <a:solidFill>
                  <a:srgbClr val="44546A"/>
                </a:solidFill>
              </a:rPr>
              <a:t>Resource Group</a:t>
            </a:r>
          </a:p>
          <a:p>
            <a:pPr marL="800100" lvl="1" indent="-514350" defTabSz="1828800">
              <a:spcBef>
                <a:spcPts val="1600"/>
              </a:spcBef>
              <a:buClr>
                <a:srgbClr val="7C8797"/>
              </a:buClr>
              <a:buFont typeface="Wingdings-Regular"/>
              <a:buChar char="–"/>
            </a:pPr>
            <a:r>
              <a:rPr lang="en-US" sz="4800" dirty="0">
                <a:solidFill>
                  <a:srgbClr val="44546A"/>
                </a:solidFill>
              </a:rPr>
              <a:t>Virtual Network</a:t>
            </a:r>
          </a:p>
          <a:p>
            <a:pPr marL="1330778" lvl="3" indent="-587828" defTabSz="1828800">
              <a:spcBef>
                <a:spcPts val="1600"/>
              </a:spcBef>
              <a:buClr>
                <a:srgbClr val="7C8797"/>
              </a:buClr>
              <a:buFont typeface="Wingdings-Regular"/>
              <a:buChar char="–"/>
            </a:pPr>
            <a:r>
              <a:rPr lang="en-US" sz="4800" dirty="0">
                <a:solidFill>
                  <a:srgbClr val="44546A"/>
                </a:solidFill>
              </a:rPr>
              <a:t>Subnet</a:t>
            </a:r>
          </a:p>
          <a:p>
            <a:pPr marL="1787978" lvl="4" indent="-587828" defTabSz="1828800">
              <a:spcBef>
                <a:spcPts val="1600"/>
              </a:spcBef>
              <a:buClr>
                <a:srgbClr val="7C8797"/>
              </a:buClr>
              <a:buFont typeface="Wingdings-Regular"/>
              <a:buChar char="–"/>
            </a:pPr>
            <a:r>
              <a:rPr lang="en-US" sz="4800" b="1" dirty="0">
                <a:solidFill>
                  <a:srgbClr val="44546A"/>
                </a:solidFill>
              </a:rPr>
              <a:t>Network Security Group</a:t>
            </a:r>
          </a:p>
          <a:p>
            <a:pPr marL="800100" lvl="1" indent="-514350" defTabSz="1828800">
              <a:spcBef>
                <a:spcPts val="1600"/>
              </a:spcBef>
              <a:buClr>
                <a:srgbClr val="7C8797"/>
              </a:buClr>
              <a:buFont typeface="Wingdings-Regular"/>
              <a:buChar char="–"/>
            </a:pPr>
            <a:r>
              <a:rPr lang="en-US" sz="4800" dirty="0">
                <a:solidFill>
                  <a:srgbClr val="44546A"/>
                </a:solidFill>
              </a:rPr>
              <a:t>Network Interface</a:t>
            </a:r>
          </a:p>
          <a:p>
            <a:pPr marL="800100" lvl="1" indent="-514350" defTabSz="1828800">
              <a:spcBef>
                <a:spcPts val="1600"/>
              </a:spcBef>
              <a:buClr>
                <a:srgbClr val="7C8797"/>
              </a:buClr>
              <a:buFont typeface="Wingdings-Regular"/>
              <a:buChar char="–"/>
            </a:pPr>
            <a:r>
              <a:rPr lang="en-US" sz="4800" dirty="0">
                <a:solidFill>
                  <a:srgbClr val="44546A"/>
                </a:solidFill>
              </a:rPr>
              <a:t>Virtual Machine</a:t>
            </a:r>
          </a:p>
          <a:p>
            <a:pPr marL="1330778" lvl="3" indent="-587828" defTabSz="1828800">
              <a:spcBef>
                <a:spcPts val="1600"/>
              </a:spcBef>
              <a:buClr>
                <a:srgbClr val="7C8797"/>
              </a:buClr>
              <a:buFont typeface="Wingdings-Regular"/>
              <a:buChar char="–"/>
            </a:pPr>
            <a:r>
              <a:rPr lang="en-US" sz="4800" dirty="0">
                <a:solidFill>
                  <a:srgbClr val="44546A"/>
                </a:solidFill>
              </a:rPr>
              <a:t>OS Disk </a:t>
            </a:r>
            <a:r>
              <a:rPr lang="en-US" sz="4800" dirty="0"/>
              <a:t>(from Image)</a:t>
            </a:r>
            <a:endParaRPr lang="en-US" sz="4800" dirty="0">
              <a:solidFill>
                <a:srgbClr val="44546A"/>
              </a:solidFill>
            </a:endParaRPr>
          </a:p>
          <a:p>
            <a:pPr marL="1330778" lvl="3" indent="-587828" defTabSz="1828800">
              <a:spcBef>
                <a:spcPts val="1600"/>
              </a:spcBef>
              <a:buClr>
                <a:srgbClr val="7C8797"/>
              </a:buClr>
              <a:buFont typeface="Wingdings-Regular"/>
              <a:buChar char="–"/>
            </a:pPr>
            <a:r>
              <a:rPr lang="en-US" sz="4800" b="1" dirty="0">
                <a:solidFill>
                  <a:srgbClr val="44546A"/>
                </a:solidFill>
              </a:rPr>
              <a:t>Data Disk(s)</a:t>
            </a:r>
          </a:p>
          <a:p>
            <a:pPr marL="1330778" lvl="3" indent="-587828" defTabSz="1828800">
              <a:spcBef>
                <a:spcPts val="1600"/>
              </a:spcBef>
              <a:buClr>
                <a:srgbClr val="7C8797"/>
              </a:buClr>
              <a:buFont typeface="Wingdings-Regular"/>
              <a:buChar char="–"/>
            </a:pPr>
            <a:r>
              <a:rPr lang="en-US" sz="4800" b="1" dirty="0">
                <a:solidFill>
                  <a:srgbClr val="44546A"/>
                </a:solidFill>
              </a:rPr>
              <a:t>Extensions</a:t>
            </a:r>
          </a:p>
          <a:p>
            <a:pPr marL="800100" lvl="1" indent="-514350" defTabSz="1828800">
              <a:spcBef>
                <a:spcPts val="1600"/>
              </a:spcBef>
              <a:buClr>
                <a:srgbClr val="7C8797"/>
              </a:buClr>
              <a:buFont typeface="Wingdings-Regular"/>
              <a:buChar char="–"/>
            </a:pPr>
            <a:endParaRPr lang="en-US" sz="4800" dirty="0">
              <a:solidFill>
                <a:srgbClr val="44546A"/>
              </a:solidFill>
            </a:endParaRPr>
          </a:p>
          <a:p>
            <a:endParaRPr lang="en-US" dirty="0"/>
          </a:p>
        </p:txBody>
      </p:sp>
      <p:pic>
        <p:nvPicPr>
          <p:cNvPr id="5" name="Picture 4">
            <a:extLst>
              <a:ext uri="{FF2B5EF4-FFF2-40B4-BE49-F238E27FC236}">
                <a16:creationId xmlns:a16="http://schemas.microsoft.com/office/drawing/2014/main" id="{09C71FB4-9606-FA4A-9313-E5793F372417}"/>
              </a:ext>
            </a:extLst>
          </p:cNvPr>
          <p:cNvPicPr>
            <a:picLocks noChangeAspect="1"/>
          </p:cNvPicPr>
          <p:nvPr/>
        </p:nvPicPr>
        <p:blipFill>
          <a:blip r:embed="rId3"/>
          <a:stretch>
            <a:fillRect/>
          </a:stretch>
        </p:blipFill>
        <p:spPr>
          <a:xfrm>
            <a:off x="3183591" y="2991096"/>
            <a:ext cx="18283351" cy="9320924"/>
          </a:xfrm>
          <a:prstGeom prst="rect">
            <a:avLst/>
          </a:prstGeom>
        </p:spPr>
      </p:pic>
    </p:spTree>
    <p:extLst>
      <p:ext uri="{BB962C8B-B14F-4D97-AF65-F5344CB8AC3E}">
        <p14:creationId xmlns:p14="http://schemas.microsoft.com/office/powerpoint/2010/main" val="1395361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69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694"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69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696" name="image46.png" descr="image46.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69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698" name="image47.png" descr="image47.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1812820" y="6531916"/>
            <a:ext cx="5091770" cy="3876110"/>
          </a:xfrm>
          <a:prstGeom prst="rect">
            <a:avLst/>
          </a:prstGeom>
          <a:ln w="12700">
            <a:miter lim="400000"/>
          </a:ln>
        </p:spPr>
      </p:pic>
      <p:sp>
        <p:nvSpPr>
          <p:cNvPr id="69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0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0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1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2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3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740" name="Group"/>
          <p:cNvGrpSpPr/>
          <p:nvPr/>
        </p:nvGrpSpPr>
        <p:grpSpPr>
          <a:xfrm>
            <a:off x="3007270" y="8610379"/>
            <a:ext cx="2611030" cy="1214970"/>
            <a:chOff x="0" y="0"/>
            <a:chExt cx="2611029" cy="1214969"/>
          </a:xfrm>
        </p:grpSpPr>
        <p:sp>
          <p:nvSpPr>
            <p:cNvPr id="73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3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3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extLst>
      <p:ext uri="{BB962C8B-B14F-4D97-AF65-F5344CB8AC3E}">
        <p14:creationId xmlns:p14="http://schemas.microsoft.com/office/powerpoint/2010/main" val="32749306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F7A8A1-2FED-0D46-9934-5801A8FF7853}"/>
              </a:ext>
            </a:extLst>
          </p:cNvPr>
          <p:cNvSpPr>
            <a:spLocks noGrp="1"/>
          </p:cNvSpPr>
          <p:nvPr>
            <p:ph type="body" idx="1"/>
          </p:nvPr>
        </p:nvSpPr>
        <p:spPr/>
        <p:txBody>
          <a:bodyPr/>
          <a:lstStyle/>
          <a:p>
            <a:pPr marL="0" indent="0">
              <a:buNone/>
            </a:pPr>
            <a:endParaRPr lang="en-US" dirty="0"/>
          </a:p>
          <a:p>
            <a:pPr marL="0" indent="0">
              <a:buNone/>
            </a:pPr>
            <a:r>
              <a:rPr lang="en-US" b="1" dirty="0"/>
              <a:t>ARM Templates</a:t>
            </a:r>
            <a:endParaRPr lang="en-US" dirty="0"/>
          </a:p>
          <a:p>
            <a:pPr marL="0" indent="0">
              <a:buNone/>
            </a:pPr>
            <a:endParaRPr lang="en-US" dirty="0"/>
          </a:p>
          <a:p>
            <a:pPr marL="0" indent="0">
              <a:buNone/>
            </a:pPr>
            <a:r>
              <a:rPr lang="en-US" dirty="0"/>
              <a:t>JSON file that defines one or </a:t>
            </a:r>
          </a:p>
          <a:p>
            <a:pPr marL="0" indent="0">
              <a:buNone/>
            </a:pPr>
            <a:r>
              <a:rPr lang="en-US" dirty="0"/>
              <a:t>more resources to deploy to a </a:t>
            </a:r>
          </a:p>
          <a:p>
            <a:pPr marL="0" indent="0">
              <a:buNone/>
            </a:pPr>
            <a:r>
              <a:rPr lang="en-US" dirty="0"/>
              <a:t>resource group.</a:t>
            </a:r>
          </a:p>
          <a:p>
            <a:pPr marL="0" indent="0">
              <a:buNone/>
            </a:pPr>
            <a:endParaRPr lang="en-US" dirty="0"/>
          </a:p>
        </p:txBody>
      </p:sp>
      <p:sp>
        <p:nvSpPr>
          <p:cNvPr id="3" name="Title 2">
            <a:extLst>
              <a:ext uri="{FF2B5EF4-FFF2-40B4-BE49-F238E27FC236}">
                <a16:creationId xmlns:a16="http://schemas.microsoft.com/office/drawing/2014/main" id="{50F05C59-8F29-4542-818A-5004D11F2031}"/>
              </a:ext>
            </a:extLst>
          </p:cNvPr>
          <p:cNvSpPr>
            <a:spLocks noGrp="1"/>
          </p:cNvSpPr>
          <p:nvPr>
            <p:ph type="title"/>
          </p:nvPr>
        </p:nvSpPr>
        <p:spPr/>
        <p:txBody>
          <a:bodyPr/>
          <a:lstStyle/>
          <a:p>
            <a:r>
              <a:rPr lang="en-US" dirty="0"/>
              <a:t>Azure Resource Manager Templates</a:t>
            </a:r>
          </a:p>
        </p:txBody>
      </p:sp>
      <p:sp>
        <p:nvSpPr>
          <p:cNvPr id="4" name="Text Placeholder 3">
            <a:extLst>
              <a:ext uri="{FF2B5EF4-FFF2-40B4-BE49-F238E27FC236}">
                <a16:creationId xmlns:a16="http://schemas.microsoft.com/office/drawing/2014/main" id="{57962391-9A36-444A-9806-1B45F776CCB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05619B6F-E839-ED4A-AA81-790504274E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56621" y="2568106"/>
            <a:ext cx="11342045" cy="9593413"/>
          </a:xfrm>
          <a:prstGeom prst="rect">
            <a:avLst/>
          </a:prstGeom>
        </p:spPr>
      </p:pic>
    </p:spTree>
    <p:extLst>
      <p:ext uri="{BB962C8B-B14F-4D97-AF65-F5344CB8AC3E}">
        <p14:creationId xmlns:p14="http://schemas.microsoft.com/office/powerpoint/2010/main" val="1990009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a:bodyPr>
          <a:lstStyle/>
          <a:p>
            <a:pPr marL="0" indent="0">
              <a:buFontTx/>
              <a:buNone/>
            </a:pPr>
            <a:endParaRPr lang="en-US" b="1" dirty="0"/>
          </a:p>
          <a:p>
            <a:pPr marL="0" indent="0">
              <a:buNone/>
            </a:pPr>
            <a:r>
              <a:rPr lang="en-US" dirty="0"/>
              <a:t>Cannot verify changes to an environment before executing</a:t>
            </a:r>
          </a:p>
          <a:p>
            <a:pPr marL="0" indent="0">
              <a:buNone/>
            </a:pPr>
            <a:endParaRPr lang="en-US" dirty="0"/>
          </a:p>
          <a:p>
            <a:pPr marL="0" indent="0">
              <a:buNone/>
            </a:pPr>
            <a:r>
              <a:rPr lang="en-US" dirty="0"/>
              <a:t>Failures can be difficult to trace</a:t>
            </a:r>
          </a:p>
          <a:p>
            <a:pPr marL="0" indent="0">
              <a:buNone/>
            </a:pPr>
            <a:endParaRPr lang="en-US" dirty="0"/>
          </a:p>
          <a:p>
            <a:pPr marL="0" indent="0">
              <a:buNone/>
            </a:pPr>
            <a:r>
              <a:rPr lang="en-US" dirty="0"/>
              <a:t>Deployments cannot cross resource groups (or subscriptions)</a:t>
            </a:r>
          </a:p>
          <a:p>
            <a:pPr marL="0" indent="0">
              <a:buNone/>
            </a:pPr>
            <a:endParaRPr lang="en-US" dirty="0"/>
          </a:p>
          <a:p>
            <a:pPr marL="0" indent="0">
              <a:buNone/>
            </a:pPr>
            <a:r>
              <a:rPr lang="en-US" dirty="0"/>
              <a:t>Custom tooling to create a full deployment</a:t>
            </a:r>
          </a:p>
          <a:p>
            <a:pPr lvl="1"/>
            <a:endParaRPr lang="en-US" dirty="0"/>
          </a:p>
          <a:p>
            <a:pPr lvl="1"/>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ARM Templates Drawbacks</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2428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72C34F-FC5C-8F49-8761-635FF68EAF6F}"/>
              </a:ext>
            </a:extLst>
          </p:cNvPr>
          <p:cNvSpPr>
            <a:spLocks noGrp="1"/>
          </p:cNvSpPr>
          <p:nvPr>
            <p:ph type="body" idx="1"/>
          </p:nvPr>
        </p:nvSpPr>
        <p:spPr/>
        <p:txBody>
          <a:bodyPr>
            <a:normAutofit lnSpcReduction="10000"/>
          </a:bodyPr>
          <a:lstStyle/>
          <a:p>
            <a:pPr marL="0" indent="0">
              <a:buNone/>
            </a:pPr>
            <a:endParaRPr lang="en-US" dirty="0"/>
          </a:p>
          <a:p>
            <a:pPr marL="0" indent="0">
              <a:buNone/>
            </a:pPr>
            <a:r>
              <a:rPr lang="en-US" dirty="0"/>
              <a:t>Enables organizations to adopt an Infrastructure as Code</a:t>
            </a:r>
          </a:p>
          <a:p>
            <a:pPr marL="0" indent="0">
              <a:buNone/>
            </a:pPr>
            <a:endParaRPr lang="en-US" dirty="0"/>
          </a:p>
          <a:p>
            <a:pPr marL="0" indent="0">
              <a:buNone/>
            </a:pPr>
            <a:r>
              <a:rPr lang="en-US" dirty="0"/>
              <a:t>Import existing Infrastructure</a:t>
            </a:r>
          </a:p>
          <a:p>
            <a:pPr marL="0" indent="0">
              <a:buNone/>
            </a:pPr>
            <a:endParaRPr lang="en-US" dirty="0"/>
          </a:p>
          <a:p>
            <a:pPr marL="0" indent="0">
              <a:buNone/>
            </a:pPr>
            <a:r>
              <a:rPr lang="en-US" dirty="0"/>
              <a:t>Support for Linux and Windows Virtual Machines</a:t>
            </a:r>
          </a:p>
          <a:p>
            <a:pPr marL="0" indent="0">
              <a:buNone/>
            </a:pPr>
            <a:endParaRPr lang="en-US" dirty="0"/>
          </a:p>
          <a:p>
            <a:pPr marL="0" indent="0">
              <a:buNone/>
            </a:pPr>
            <a:r>
              <a:rPr lang="en-US" dirty="0"/>
              <a:t>Separate planning and execution phases</a:t>
            </a:r>
          </a:p>
          <a:p>
            <a:pPr marL="0" indent="0">
              <a:buNone/>
            </a:pPr>
            <a:endParaRPr lang="en-US" dirty="0"/>
          </a:p>
          <a:p>
            <a:pPr marL="0" indent="0">
              <a:buNone/>
            </a:pPr>
            <a:r>
              <a:rPr lang="en-US" dirty="0"/>
              <a:t>Represents entire infrastructure and supporting services with a common language</a:t>
            </a:r>
          </a:p>
          <a:p>
            <a:pPr marL="0" indent="0">
              <a:buNone/>
            </a:pPr>
            <a:endParaRPr lang="en-US" dirty="0"/>
          </a:p>
        </p:txBody>
      </p:sp>
      <p:sp>
        <p:nvSpPr>
          <p:cNvPr id="3" name="Title 2">
            <a:extLst>
              <a:ext uri="{FF2B5EF4-FFF2-40B4-BE49-F238E27FC236}">
                <a16:creationId xmlns:a16="http://schemas.microsoft.com/office/drawing/2014/main" id="{6DA66D4B-BA66-DD40-8C48-DC3D8F3C2D39}"/>
              </a:ext>
            </a:extLst>
          </p:cNvPr>
          <p:cNvSpPr>
            <a:spLocks noGrp="1"/>
          </p:cNvSpPr>
          <p:nvPr>
            <p:ph type="title"/>
          </p:nvPr>
        </p:nvSpPr>
        <p:spPr/>
        <p:txBody>
          <a:bodyPr/>
          <a:lstStyle/>
          <a:p>
            <a:r>
              <a:rPr lang="en-US" dirty="0"/>
              <a:t>Why Terraform?</a:t>
            </a:r>
          </a:p>
        </p:txBody>
      </p:sp>
      <p:sp>
        <p:nvSpPr>
          <p:cNvPr id="4" name="Text Placeholder 3">
            <a:extLst>
              <a:ext uri="{FF2B5EF4-FFF2-40B4-BE49-F238E27FC236}">
                <a16:creationId xmlns:a16="http://schemas.microsoft.com/office/drawing/2014/main" id="{BBF5347D-6690-EA43-B562-50DDED9F21F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46683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A96235-CD61-9E4E-B7CC-AC87BE96B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860594" y="4260984"/>
            <a:ext cx="9949138" cy="7418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7" y="3349719"/>
            <a:ext cx="10522504" cy="9241292"/>
          </a:xfrm>
        </p:spPr>
        <p:txBody>
          <a:bodyPr/>
          <a:lstStyle/>
          <a:p>
            <a:pPr marL="0" indent="0">
              <a:buNone/>
            </a:pPr>
            <a:r>
              <a:rPr lang="en-US" dirty="0"/>
              <a:t>Microsoft Investing in Terraform</a:t>
            </a:r>
          </a:p>
          <a:p>
            <a:pPr marL="0" indent="0">
              <a:buNone/>
            </a:pPr>
            <a:endParaRPr lang="en-US" dirty="0"/>
          </a:p>
          <a:p>
            <a:pPr marL="0" indent="0">
              <a:buNone/>
            </a:pPr>
            <a:r>
              <a:rPr lang="en-US" dirty="0"/>
              <a:t>Azure Container Instance</a:t>
            </a:r>
          </a:p>
          <a:p>
            <a:pPr marL="0" indent="0">
              <a:buNone/>
            </a:pPr>
            <a:endParaRPr lang="en-US" dirty="0"/>
          </a:p>
          <a:p>
            <a:pPr marL="0" indent="0">
              <a:buNone/>
            </a:pPr>
            <a:r>
              <a:rPr lang="en-US" dirty="0"/>
              <a:t>Azure Kubernetes Service</a:t>
            </a:r>
          </a:p>
          <a:p>
            <a:pPr marL="0" indent="0">
              <a:buNone/>
            </a:pPr>
            <a:endParaRPr lang="en-US" dirty="0"/>
          </a:p>
          <a:p>
            <a:pPr marL="0" indent="0">
              <a:buNone/>
            </a:pPr>
            <a:r>
              <a:rPr lang="en-US" dirty="0">
                <a:hlinkClick r:id="rId4"/>
              </a:rPr>
              <a:t>https://aka.ms/terraform</a:t>
            </a:r>
            <a:endParaRPr lang="en-US" dirty="0"/>
          </a:p>
          <a:p>
            <a:pPr marL="0" indent="0">
              <a:buNone/>
            </a:pPr>
            <a:endParaRPr lang="en-US" dirty="0"/>
          </a:p>
          <a:p>
            <a:pPr marL="0" indent="0">
              <a:buNone/>
            </a:pPr>
            <a:r>
              <a:rPr lang="en-US" dirty="0">
                <a:hlinkClick r:id="rId5"/>
              </a:rPr>
              <a:t>https://aka.ms/terraformdocs</a:t>
            </a: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8849032" y="12882564"/>
            <a:ext cx="13442644" cy="490060"/>
          </a:xfrm>
        </p:spPr>
        <p:txBody>
          <a:bodyPr/>
          <a:lstStyle/>
          <a:p>
            <a:r>
              <a:rPr lang="en-US" dirty="0"/>
              <a:t>https://</a:t>
            </a:r>
            <a:r>
              <a:rPr lang="en-US" dirty="0" err="1"/>
              <a:t>azure.microsoft.com</a:t>
            </a:r>
            <a:r>
              <a:rPr lang="en-US" dirty="0"/>
              <a:t>/</a:t>
            </a:r>
            <a:r>
              <a:rPr lang="en-US" dirty="0" err="1"/>
              <a:t>en</a:t>
            </a:r>
            <a:r>
              <a:rPr lang="en-US" dirty="0"/>
              <a:t>-us/blog/investing-deeply-in-terraform-on-azure/</a:t>
            </a:r>
          </a:p>
        </p:txBody>
      </p:sp>
    </p:spTree>
    <p:extLst>
      <p:ext uri="{BB962C8B-B14F-4D97-AF65-F5344CB8AC3E}">
        <p14:creationId xmlns:p14="http://schemas.microsoft.com/office/powerpoint/2010/main" val="17231606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Azure Cloud Shell Integration</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6" name="Picture 5">
            <a:extLst>
              <a:ext uri="{FF2B5EF4-FFF2-40B4-BE49-F238E27FC236}">
                <a16:creationId xmlns:a16="http://schemas.microsoft.com/office/drawing/2014/main" id="{F8EF9C4C-033E-D748-B11A-A6213B3807B4}"/>
              </a:ext>
            </a:extLst>
          </p:cNvPr>
          <p:cNvPicPr>
            <a:picLocks noChangeAspect="1"/>
          </p:cNvPicPr>
          <p:nvPr/>
        </p:nvPicPr>
        <p:blipFill>
          <a:blip r:embed="rId3"/>
          <a:stretch>
            <a:fillRect/>
          </a:stretch>
        </p:blipFill>
        <p:spPr>
          <a:xfrm>
            <a:off x="10884933" y="3569110"/>
            <a:ext cx="11406743" cy="9021901"/>
          </a:xfrm>
          <a:prstGeom prst="rect">
            <a:avLst/>
          </a:prstGeom>
        </p:spPr>
      </p:pic>
    </p:spTree>
    <p:extLst>
      <p:ext uri="{BB962C8B-B14F-4D97-AF65-F5344CB8AC3E}">
        <p14:creationId xmlns:p14="http://schemas.microsoft.com/office/powerpoint/2010/main" val="2488545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p:txBody>
          <a:bodyPr/>
          <a:lstStyle/>
          <a:p>
            <a:pPr marL="0" indent="0">
              <a:buNone/>
            </a:pPr>
            <a:r>
              <a:rPr lang="en-US" dirty="0"/>
              <a:t>VS Code Extension</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docs.microsoft.com</a:t>
            </a:r>
            <a:r>
              <a:rPr lang="en-US" dirty="0"/>
              <a:t>/</a:t>
            </a:r>
            <a:r>
              <a:rPr lang="en-US" dirty="0" err="1"/>
              <a:t>en</a:t>
            </a:r>
            <a:r>
              <a:rPr lang="en-US" dirty="0"/>
              <a:t>-us/azure/terraform/terraform-cloud-shell</a:t>
            </a:r>
          </a:p>
        </p:txBody>
      </p:sp>
      <p:pic>
        <p:nvPicPr>
          <p:cNvPr id="5" name="Picture 4">
            <a:extLst>
              <a:ext uri="{FF2B5EF4-FFF2-40B4-BE49-F238E27FC236}">
                <a16:creationId xmlns:a16="http://schemas.microsoft.com/office/drawing/2014/main" id="{C4D416E7-D816-7340-AE18-73056C3A538D}"/>
              </a:ext>
            </a:extLst>
          </p:cNvPr>
          <p:cNvPicPr>
            <a:picLocks noChangeAspect="1"/>
          </p:cNvPicPr>
          <p:nvPr/>
        </p:nvPicPr>
        <p:blipFill>
          <a:blip r:embed="rId3"/>
          <a:stretch>
            <a:fillRect/>
          </a:stretch>
        </p:blipFill>
        <p:spPr>
          <a:xfrm>
            <a:off x="11025050" y="2459117"/>
            <a:ext cx="12127863" cy="10277669"/>
          </a:xfrm>
          <a:prstGeom prst="rect">
            <a:avLst/>
          </a:prstGeom>
        </p:spPr>
      </p:pic>
    </p:spTree>
    <p:extLst>
      <p:ext uri="{BB962C8B-B14F-4D97-AF65-F5344CB8AC3E}">
        <p14:creationId xmlns:p14="http://schemas.microsoft.com/office/powerpoint/2010/main" val="53014640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86821F-23EC-F048-BE89-BD3B85811C0F}"/>
              </a:ext>
            </a:extLst>
          </p:cNvPr>
          <p:cNvPicPr>
            <a:picLocks noChangeAspect="1"/>
          </p:cNvPicPr>
          <p:nvPr/>
        </p:nvPicPr>
        <p:blipFill>
          <a:blip r:embed="rId3"/>
          <a:stretch>
            <a:fillRect/>
          </a:stretch>
        </p:blipFill>
        <p:spPr>
          <a:xfrm>
            <a:off x="15338323" y="673285"/>
            <a:ext cx="7860343" cy="11917726"/>
          </a:xfrm>
          <a:prstGeom prst="rect">
            <a:avLst/>
          </a:prstGeom>
        </p:spPr>
      </p:pic>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13885137" cy="9241292"/>
          </a:xfrm>
        </p:spPr>
        <p:txBody>
          <a:bodyPr>
            <a:normAutofit lnSpcReduction="10000"/>
          </a:bodyPr>
          <a:lstStyle/>
          <a:p>
            <a:pPr marL="0" indent="0">
              <a:buNone/>
            </a:pPr>
            <a:r>
              <a:rPr lang="en-US" dirty="0"/>
              <a:t>Terraform Marketplace Image</a:t>
            </a:r>
          </a:p>
          <a:p>
            <a:pPr marL="0" indent="0">
              <a:buNone/>
            </a:pPr>
            <a:endParaRPr lang="en-US" dirty="0"/>
          </a:p>
          <a:p>
            <a:r>
              <a:rPr lang="en-US" sz="3600" dirty="0"/>
              <a:t>Creates a VM with system-assigned identity that's based on the Ubuntu 16.04 LTS image.</a:t>
            </a:r>
          </a:p>
          <a:p>
            <a:endParaRPr lang="en-US" sz="3600" dirty="0"/>
          </a:p>
          <a:p>
            <a:r>
              <a:rPr lang="en-US" sz="3600" dirty="0"/>
              <a:t>Installs the MSI extension on the VM to allow OAuth tokens to be issued for Azure resources.</a:t>
            </a:r>
          </a:p>
          <a:p>
            <a:endParaRPr lang="en-US" sz="3600" dirty="0"/>
          </a:p>
          <a:p>
            <a:r>
              <a:rPr lang="en-US" sz="3600" dirty="0"/>
              <a:t>Assigns RBAC permissions to the managed identity, granting owner rights for the resource group.</a:t>
            </a:r>
          </a:p>
          <a:p>
            <a:endParaRPr lang="en-US" sz="3600" dirty="0"/>
          </a:p>
          <a:p>
            <a:r>
              <a:rPr lang="en-US" sz="3600" dirty="0"/>
              <a:t>Creates a Terraform template folder (</a:t>
            </a:r>
            <a:r>
              <a:rPr lang="en-US" sz="3600" dirty="0" err="1"/>
              <a:t>tfTemplate</a:t>
            </a:r>
            <a:r>
              <a:rPr lang="en-US" sz="3600" dirty="0"/>
              <a:t>).</a:t>
            </a:r>
          </a:p>
          <a:p>
            <a:endParaRPr lang="en-US" sz="3600" dirty="0"/>
          </a:p>
          <a:p>
            <a:r>
              <a:rPr lang="en-US" sz="3600" dirty="0"/>
              <a:t>Pre-configures a Terraform remote state with the Azure back end.</a:t>
            </a:r>
          </a:p>
          <a:p>
            <a:pPr marL="0" indent="0">
              <a:buNone/>
            </a:pPr>
            <a:endParaRPr lang="en-US" dirty="0"/>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p:txBody>
          <a:bodyPr/>
          <a:lstStyle/>
          <a:p>
            <a:r>
              <a:rPr lang="en-US" dirty="0"/>
              <a:t>https://</a:t>
            </a:r>
            <a:r>
              <a:rPr lang="en-US" dirty="0" err="1"/>
              <a:t>aka.ms</a:t>
            </a:r>
            <a:r>
              <a:rPr lang="en-US" dirty="0"/>
              <a:t>/</a:t>
            </a:r>
            <a:r>
              <a:rPr lang="en-US" dirty="0" err="1"/>
              <a:t>aztfmkt</a:t>
            </a:r>
            <a:endParaRPr lang="en-US" dirty="0"/>
          </a:p>
          <a:p>
            <a:endParaRPr lang="en-US" dirty="0"/>
          </a:p>
        </p:txBody>
      </p:sp>
    </p:spTree>
    <p:extLst>
      <p:ext uri="{BB962C8B-B14F-4D97-AF65-F5344CB8AC3E}">
        <p14:creationId xmlns:p14="http://schemas.microsoft.com/office/powerpoint/2010/main" val="345476035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3F7483-76F4-7E4C-A015-7A285730B061}"/>
              </a:ext>
            </a:extLst>
          </p:cNvPr>
          <p:cNvSpPr>
            <a:spLocks noGrp="1"/>
          </p:cNvSpPr>
          <p:nvPr>
            <p:ph type="body" idx="1"/>
          </p:nvPr>
        </p:nvSpPr>
        <p:spPr>
          <a:xfrm>
            <a:off x="1453186" y="3349719"/>
            <a:ext cx="21745481" cy="9241292"/>
          </a:xfrm>
        </p:spPr>
        <p:txBody>
          <a:bodyPr/>
          <a:lstStyle/>
          <a:p>
            <a:pPr marL="0" indent="0">
              <a:buNone/>
            </a:pPr>
            <a:r>
              <a:rPr lang="en-US" dirty="0"/>
              <a:t>Terraform 3</a:t>
            </a:r>
            <a:r>
              <a:rPr lang="en-US" baseline="30000" dirty="0"/>
              <a:t>rd</a:t>
            </a:r>
            <a:r>
              <a:rPr lang="en-US" dirty="0"/>
              <a:t> Party Azure Provider</a:t>
            </a:r>
          </a:p>
        </p:txBody>
      </p:sp>
      <p:sp>
        <p:nvSpPr>
          <p:cNvPr id="3" name="Title 2">
            <a:extLst>
              <a:ext uri="{FF2B5EF4-FFF2-40B4-BE49-F238E27FC236}">
                <a16:creationId xmlns:a16="http://schemas.microsoft.com/office/drawing/2014/main" id="{4F8838A7-D78B-2C48-8EB4-DCCE50A042F0}"/>
              </a:ext>
            </a:extLst>
          </p:cNvPr>
          <p:cNvSpPr>
            <a:spLocks noGrp="1"/>
          </p:cNvSpPr>
          <p:nvPr>
            <p:ph type="title"/>
          </p:nvPr>
        </p:nvSpPr>
        <p:spPr/>
        <p:txBody>
          <a:bodyPr/>
          <a:lstStyle/>
          <a:p>
            <a:r>
              <a:rPr lang="en-US" dirty="0"/>
              <a:t>Microsoft &lt;3 Terraform</a:t>
            </a:r>
          </a:p>
        </p:txBody>
      </p:sp>
      <p:sp>
        <p:nvSpPr>
          <p:cNvPr id="4" name="Text Placeholder 3">
            <a:extLst>
              <a:ext uri="{FF2B5EF4-FFF2-40B4-BE49-F238E27FC236}">
                <a16:creationId xmlns:a16="http://schemas.microsoft.com/office/drawing/2014/main" id="{9774AFB1-FC0A-1F49-BD23-7401534629DC}"/>
              </a:ext>
            </a:extLst>
          </p:cNvPr>
          <p:cNvSpPr>
            <a:spLocks noGrp="1"/>
          </p:cNvSpPr>
          <p:nvPr>
            <p:ph type="body" sz="quarter" idx="10"/>
          </p:nvPr>
        </p:nvSpPr>
        <p:spPr>
          <a:xfrm>
            <a:off x="6139543" y="12882564"/>
            <a:ext cx="16152133" cy="490060"/>
          </a:xfrm>
        </p:spPr>
        <p:txBody>
          <a:bodyPr/>
          <a:lstStyle/>
          <a:p>
            <a:r>
              <a:rPr lang="en-US" dirty="0"/>
              <a:t>https://</a:t>
            </a:r>
            <a:r>
              <a:rPr lang="en-US" dirty="0" err="1"/>
              <a:t>azure.microsoft.com</a:t>
            </a:r>
            <a:r>
              <a:rPr lang="en-US" dirty="0"/>
              <a:t>/</a:t>
            </a:r>
            <a:r>
              <a:rPr lang="en-US" dirty="0" err="1"/>
              <a:t>en</a:t>
            </a:r>
            <a:r>
              <a:rPr lang="en-US" dirty="0"/>
              <a:t>-us/blog/introducing-the-azure-terraform-resource-provider/</a:t>
            </a:r>
          </a:p>
        </p:txBody>
      </p:sp>
      <p:pic>
        <p:nvPicPr>
          <p:cNvPr id="2050" name="Picture 2" descr="tf-arm">
            <a:extLst>
              <a:ext uri="{FF2B5EF4-FFF2-40B4-BE49-F238E27FC236}">
                <a16:creationId xmlns:a16="http://schemas.microsoft.com/office/drawing/2014/main" id="{28FEC59A-BF15-7242-9AF1-55503FB9EE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3417" y="6799811"/>
            <a:ext cx="194437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19812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5B78B9C-24A0-FA45-B263-D816B14A65E8}"/>
              </a:ext>
            </a:extLst>
          </p:cNvPr>
          <p:cNvSpPr>
            <a:spLocks noGrp="1"/>
          </p:cNvSpPr>
          <p:nvPr>
            <p:ph type="body" sz="quarter" idx="13"/>
          </p:nvPr>
        </p:nvSpPr>
        <p:spPr>
          <a:xfrm>
            <a:off x="7996235" y="7817349"/>
            <a:ext cx="12890738" cy="2670542"/>
          </a:xfrm>
        </p:spPr>
        <p:txBody>
          <a:bodyPr>
            <a:normAutofit/>
          </a:bodyPr>
          <a:lstStyle/>
          <a:p>
            <a:endParaRPr lang="en-US" dirty="0"/>
          </a:p>
          <a:p>
            <a:endParaRPr lang="en-US" dirty="0"/>
          </a:p>
        </p:txBody>
      </p:sp>
      <p:sp>
        <p:nvSpPr>
          <p:cNvPr id="4" name="Title 3">
            <a:extLst>
              <a:ext uri="{FF2B5EF4-FFF2-40B4-BE49-F238E27FC236}">
                <a16:creationId xmlns:a16="http://schemas.microsoft.com/office/drawing/2014/main" id="{CF4954BD-A542-8345-9E3E-196417D78BB6}"/>
              </a:ext>
            </a:extLst>
          </p:cNvPr>
          <p:cNvSpPr>
            <a:spLocks noGrp="1"/>
          </p:cNvSpPr>
          <p:nvPr>
            <p:ph type="title"/>
          </p:nvPr>
        </p:nvSpPr>
        <p:spPr/>
        <p:txBody>
          <a:bodyPr/>
          <a:lstStyle/>
          <a:p>
            <a:r>
              <a:rPr lang="en-US" dirty="0"/>
              <a:t>Terraform</a:t>
            </a:r>
          </a:p>
        </p:txBody>
      </p:sp>
    </p:spTree>
    <p:extLst>
      <p:ext uri="{BB962C8B-B14F-4D97-AF65-F5344CB8AC3E}">
        <p14:creationId xmlns:p14="http://schemas.microsoft.com/office/powerpoint/2010/main" val="94123849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C34FA-10A3-5B4D-BBCB-5CF24EB1315C}"/>
              </a:ext>
            </a:extLst>
          </p:cNvPr>
          <p:cNvSpPr>
            <a:spLocks noGrp="1"/>
          </p:cNvSpPr>
          <p:nvPr>
            <p:ph type="body" idx="1"/>
          </p:nvPr>
        </p:nvSpPr>
        <p:spPr>
          <a:xfrm>
            <a:off x="1453186" y="3349719"/>
            <a:ext cx="21745481" cy="9241292"/>
          </a:xfrm>
        </p:spPr>
        <p:txBody>
          <a:bodyPr/>
          <a:lstStyle/>
          <a:p>
            <a:pPr marL="0" indent="0">
              <a:buNone/>
            </a:pPr>
            <a:r>
              <a:rPr lang="en-US" dirty="0">
                <a:hlinkClick r:id="rId3"/>
              </a:rPr>
              <a:t>https://www.terraform.io/</a:t>
            </a:r>
            <a:endParaRPr lang="en-US" dirty="0"/>
          </a:p>
          <a:p>
            <a:pPr marL="0" indent="0">
              <a:buNone/>
            </a:pPr>
            <a:endParaRPr lang="en-US" dirty="0"/>
          </a:p>
          <a:p>
            <a:pPr marL="0" indent="0">
              <a:buNone/>
            </a:pPr>
            <a:r>
              <a:rPr lang="en-US" dirty="0"/>
              <a:t>Open Source Software</a:t>
            </a:r>
          </a:p>
          <a:p>
            <a:pPr marL="0" indent="0">
              <a:buNone/>
            </a:pPr>
            <a:r>
              <a:rPr lang="en-US" dirty="0">
                <a:hlinkClick r:id="rId4"/>
              </a:rPr>
              <a:t>https://github.com/hashicorp/terraform</a:t>
            </a:r>
            <a:r>
              <a:rPr lang="en-US" dirty="0"/>
              <a:t> </a:t>
            </a:r>
          </a:p>
          <a:p>
            <a:pPr marL="0" indent="0">
              <a:buNone/>
            </a:pPr>
            <a:r>
              <a:rPr lang="en-US" dirty="0"/>
              <a:t> </a:t>
            </a:r>
          </a:p>
          <a:p>
            <a:pPr marL="0" indent="0">
              <a:buNone/>
            </a:pPr>
            <a:r>
              <a:rPr lang="en-US" dirty="0"/>
              <a:t>Written in GO</a:t>
            </a:r>
          </a:p>
          <a:p>
            <a:pPr marL="0" indent="0">
              <a:buNone/>
            </a:pPr>
            <a:r>
              <a:rPr lang="en-US" dirty="0">
                <a:hlinkClick r:id="rId5"/>
              </a:rPr>
              <a:t>https://golang.org/</a:t>
            </a:r>
            <a:r>
              <a:rPr lang="en-US" dirty="0"/>
              <a:t> </a:t>
            </a:r>
          </a:p>
          <a:p>
            <a:pPr marL="0" indent="0">
              <a:buNone/>
            </a:pPr>
            <a:endParaRPr lang="en-US" dirty="0"/>
          </a:p>
        </p:txBody>
      </p:sp>
      <p:sp>
        <p:nvSpPr>
          <p:cNvPr id="3" name="Title 2">
            <a:extLst>
              <a:ext uri="{FF2B5EF4-FFF2-40B4-BE49-F238E27FC236}">
                <a16:creationId xmlns:a16="http://schemas.microsoft.com/office/drawing/2014/main" id="{ED57491D-6899-6345-A901-FD0AB3D1B93E}"/>
              </a:ext>
            </a:extLst>
          </p:cNvPr>
          <p:cNvSpPr>
            <a:spLocks noGrp="1"/>
          </p:cNvSpPr>
          <p:nvPr>
            <p:ph type="title"/>
          </p:nvPr>
        </p:nvSpPr>
        <p:spPr/>
        <p:txBody>
          <a:bodyPr/>
          <a:lstStyle/>
          <a:p>
            <a:r>
              <a:rPr lang="en-CA" dirty="0"/>
              <a:t>Terraform</a:t>
            </a:r>
            <a:endParaRPr lang="en-US" dirty="0"/>
          </a:p>
        </p:txBody>
      </p:sp>
      <p:pic>
        <p:nvPicPr>
          <p:cNvPr id="1026" name="Picture 2" descr="https://golang.org/doc/gopher/frontpage.png">
            <a:extLst>
              <a:ext uri="{FF2B5EF4-FFF2-40B4-BE49-F238E27FC236}">
                <a16:creationId xmlns:a16="http://schemas.microsoft.com/office/drawing/2014/main" id="{C6592850-1915-4B43-B9F2-4C3CF38A613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023666" y="3349719"/>
            <a:ext cx="3175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ithub.">
            <a:extLst>
              <a:ext uri="{FF2B5EF4-FFF2-40B4-BE49-F238E27FC236}">
                <a16:creationId xmlns:a16="http://schemas.microsoft.com/office/drawing/2014/main" id="{1817AE06-C2E2-B041-83FD-3B3CAA45478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023666" y="8922327"/>
            <a:ext cx="3177309" cy="3177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4503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1" name="Group"/>
          <p:cNvGrpSpPr/>
          <p:nvPr/>
        </p:nvGrpSpPr>
        <p:grpSpPr>
          <a:xfrm>
            <a:off x="7048356" y="4022631"/>
            <a:ext cx="7779583" cy="6422489"/>
            <a:chOff x="-1" y="-2"/>
            <a:chExt cx="7779581" cy="6422488"/>
          </a:xfrm>
        </p:grpSpPr>
        <p:grpSp>
          <p:nvGrpSpPr>
            <p:cNvPr id="746" name="Group"/>
            <p:cNvGrpSpPr/>
            <p:nvPr/>
          </p:nvGrpSpPr>
          <p:grpSpPr>
            <a:xfrm>
              <a:off x="-1" y="-2"/>
              <a:ext cx="7779581" cy="6422488"/>
              <a:chOff x="0" y="0"/>
              <a:chExt cx="7779579" cy="6422487"/>
            </a:xfrm>
          </p:grpSpPr>
          <p:sp>
            <p:nvSpPr>
              <p:cNvPr id="744" name="Rectangle"/>
              <p:cNvSpPr/>
              <p:nvPr/>
            </p:nvSpPr>
            <p:spPr>
              <a:xfrm>
                <a:off x="-1" y="2051791"/>
                <a:ext cx="7779581" cy="4370696"/>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45" name="EARLY CLOUD"/>
              <p:cNvSpPr txBox="1"/>
              <p:nvPr/>
            </p:nvSpPr>
            <p:spPr>
              <a:xfrm>
                <a:off x="2423370" y="-1"/>
                <a:ext cx="3124861" cy="7662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47" name="AWS"/>
            <p:cNvSpPr txBox="1"/>
            <p:nvPr/>
          </p:nvSpPr>
          <p:spPr>
            <a:xfrm>
              <a:off x="4888286" y="5165140"/>
              <a:ext cx="1302707" cy="704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Azure</a:t>
              </a:r>
              <a:endParaRPr dirty="0"/>
            </a:p>
          </p:txBody>
        </p:sp>
        <p:sp>
          <p:nvSpPr>
            <p:cNvPr id="748" name="Private cloud"/>
            <p:cNvSpPr txBox="1"/>
            <p:nvPr/>
          </p:nvSpPr>
          <p:spPr>
            <a:xfrm>
              <a:off x="1247417" y="4993286"/>
              <a:ext cx="2428968" cy="10481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49" name="image47.png" descr="image47.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1633225" y="2366901"/>
              <a:ext cx="1657159" cy="1261514"/>
            </a:xfrm>
            <a:prstGeom prst="rect">
              <a:avLst/>
            </a:prstGeom>
            <a:ln w="12700" cap="flat">
              <a:noFill/>
              <a:miter lim="400000"/>
            </a:ln>
            <a:effectLst/>
          </p:spPr>
        </p:pic>
        <p:pic>
          <p:nvPicPr>
            <p:cNvPr id="750" name="image48.png" descr="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4514109" y="2588672"/>
              <a:ext cx="2000263" cy="945126"/>
            </a:xfrm>
            <a:prstGeom prst="rect">
              <a:avLst/>
            </a:prstGeom>
            <a:ln w="12700" cap="flat">
              <a:noFill/>
              <a:miter lim="400000"/>
            </a:ln>
            <a:effectLst/>
          </p:spPr>
        </p:pic>
      </p:grpSp>
      <p:sp>
        <p:nvSpPr>
          <p:cNvPr id="752"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75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75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55"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56" name="image46.png" descr="image46.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757"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758" name="image47.png" descr="image47.png"/>
          <p:cNvPicPr>
            <a:picLocks noChangeAspect="1"/>
          </p:cNvPicPr>
          <p:nvPr/>
        </p:nvPicPr>
        <p:blipFill>
          <a:blip r:embed="rId6" cstate="email">
            <a:alphaModFix amt="34000"/>
            <a:extLst>
              <a:ext uri="{28A0092B-C50C-407E-A947-70E740481C1C}">
                <a14:useLocalDpi xmlns:a14="http://schemas.microsoft.com/office/drawing/2010/main"/>
              </a:ext>
            </a:extLst>
          </a:blip>
          <a:stretch>
            <a:fillRect/>
          </a:stretch>
        </p:blipFill>
        <p:spPr>
          <a:xfrm>
            <a:off x="1812820" y="6531916"/>
            <a:ext cx="5091770" cy="3876110"/>
          </a:xfrm>
          <a:prstGeom prst="rect">
            <a:avLst/>
          </a:prstGeom>
          <a:ln w="12700">
            <a:miter lim="400000"/>
          </a:ln>
        </p:spPr>
      </p:pic>
      <p:sp>
        <p:nvSpPr>
          <p:cNvPr id="759"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760"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1"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2"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3"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4"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5"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6"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7"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8"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69"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0"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1"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2"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3"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4"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5"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6"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7"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8"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79"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0"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1"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2"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3"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4"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5"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6"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7"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8"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89"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0"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1"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792"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00" name="Group"/>
          <p:cNvGrpSpPr/>
          <p:nvPr/>
        </p:nvGrpSpPr>
        <p:grpSpPr>
          <a:xfrm>
            <a:off x="3007270" y="8610379"/>
            <a:ext cx="2611030" cy="1214970"/>
            <a:chOff x="0" y="0"/>
            <a:chExt cx="2611029" cy="1214969"/>
          </a:xfrm>
        </p:grpSpPr>
        <p:sp>
          <p:nvSpPr>
            <p:cNvPr id="793"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794"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5"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6"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7"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8"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99"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01"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326211126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31B7B-8E63-7C42-A2DD-6DA8DD4833A6}"/>
              </a:ext>
            </a:extLst>
          </p:cNvPr>
          <p:cNvSpPr>
            <a:spLocks noGrp="1"/>
          </p:cNvSpPr>
          <p:nvPr>
            <p:ph type="body"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D9017296-B609-684D-9F5E-E2639B47DAF8}"/>
              </a:ext>
            </a:extLst>
          </p:cNvPr>
          <p:cNvSpPr>
            <a:spLocks noGrp="1"/>
          </p:cNvSpPr>
          <p:nvPr>
            <p:ph type="title"/>
          </p:nvPr>
        </p:nvSpPr>
        <p:spPr/>
        <p:txBody>
          <a:bodyPr/>
          <a:lstStyle/>
          <a:p>
            <a:r>
              <a:rPr lang="en-US" dirty="0"/>
              <a:t>Terraform Documentation</a:t>
            </a:r>
          </a:p>
        </p:txBody>
      </p:sp>
      <p:sp>
        <p:nvSpPr>
          <p:cNvPr id="4" name="Text Placeholder 3">
            <a:extLst>
              <a:ext uri="{FF2B5EF4-FFF2-40B4-BE49-F238E27FC236}">
                <a16:creationId xmlns:a16="http://schemas.microsoft.com/office/drawing/2014/main" id="{CDF521D0-00C4-484A-B182-821294CEE5C6}"/>
              </a:ext>
            </a:extLst>
          </p:cNvPr>
          <p:cNvSpPr>
            <a:spLocks noGrp="1"/>
          </p:cNvSpPr>
          <p:nvPr>
            <p:ph type="body" sz="quarter" idx="10"/>
          </p:nvPr>
        </p:nvSpPr>
        <p:spPr/>
        <p:txBody>
          <a:bodyPr/>
          <a:lstStyle/>
          <a:p>
            <a:r>
              <a:rPr lang="en-US" dirty="0">
                <a:hlinkClick r:id="rId3"/>
              </a:rPr>
              <a:t>https://www.terraform.io/docs</a:t>
            </a:r>
            <a:endParaRPr lang="en-US" dirty="0"/>
          </a:p>
          <a:p>
            <a:endParaRPr lang="en-US" dirty="0"/>
          </a:p>
        </p:txBody>
      </p:sp>
      <p:pic>
        <p:nvPicPr>
          <p:cNvPr id="5" name="Picture 4">
            <a:extLst>
              <a:ext uri="{FF2B5EF4-FFF2-40B4-BE49-F238E27FC236}">
                <a16:creationId xmlns:a16="http://schemas.microsoft.com/office/drawing/2014/main" id="{592585EB-0EC3-CB4D-ABD1-E2B5101A00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694" y="2611271"/>
            <a:ext cx="20943146" cy="9979740"/>
          </a:xfrm>
          <a:prstGeom prst="rect">
            <a:avLst/>
          </a:prstGeom>
        </p:spPr>
      </p:pic>
    </p:spTree>
    <p:extLst>
      <p:ext uri="{BB962C8B-B14F-4D97-AF65-F5344CB8AC3E}">
        <p14:creationId xmlns:p14="http://schemas.microsoft.com/office/powerpoint/2010/main" val="19890219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0" name="Group"/>
          <p:cNvGrpSpPr/>
          <p:nvPr/>
        </p:nvGrpSpPr>
        <p:grpSpPr>
          <a:xfrm>
            <a:off x="11832323" y="7115043"/>
            <a:ext cx="611225" cy="696702"/>
            <a:chOff x="0" y="0"/>
            <a:chExt cx="611223" cy="696700"/>
          </a:xfrm>
        </p:grpSpPr>
        <p:sp>
          <p:nvSpPr>
            <p:cNvPr id="986" name="Shape"/>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7" name="Shape"/>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8" name="Shape"/>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989" name="Shape"/>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991" name="Slide Number"/>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51</a:t>
            </a:fld>
            <a:endParaRPr/>
          </a:p>
        </p:txBody>
      </p:sp>
      <p:sp>
        <p:nvSpPr>
          <p:cNvPr id="993" name="Shape"/>
          <p:cNvSpPr/>
          <p:nvPr/>
        </p:nvSpPr>
        <p:spPr>
          <a:xfrm>
            <a:off x="9622037" y="600543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97" name="Core"/>
          <p:cNvGrpSpPr/>
          <p:nvPr/>
        </p:nvGrpSpPr>
        <p:grpSpPr>
          <a:xfrm>
            <a:off x="8139907" y="6953570"/>
            <a:ext cx="2557733" cy="1019647"/>
            <a:chOff x="0" y="0"/>
            <a:chExt cx="2557732" cy="1019645"/>
          </a:xfrm>
        </p:grpSpPr>
        <p:sp>
          <p:nvSpPr>
            <p:cNvPr id="995"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mj-lt"/>
                  <a:ea typeface="+mj-ea"/>
                  <a:cs typeface="+mj-cs"/>
                  <a:sym typeface="Helvetica"/>
                </a:defRPr>
              </a:pPr>
              <a:endParaRPr/>
            </a:p>
          </p:txBody>
        </p:sp>
        <p:sp>
          <p:nvSpPr>
            <p:cNvPr id="99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mj-lt"/>
                  <a:ea typeface="+mj-ea"/>
                  <a:cs typeface="+mj-cs"/>
                  <a:sym typeface="Helvetica"/>
                </a:defRPr>
              </a:lvl1pPr>
            </a:lstStyle>
            <a:p>
              <a:r>
                <a:t>Core</a:t>
              </a:r>
            </a:p>
          </p:txBody>
        </p:sp>
      </p:grpSp>
      <p:sp>
        <p:nvSpPr>
          <p:cNvPr id="1008" name="Provision any infrastructure for any application"/>
          <p:cNvSpPr txBox="1">
            <a:spLocks noGrp="1"/>
          </p:cNvSpPr>
          <p:nvPr>
            <p:ph type="title"/>
          </p:nvPr>
        </p:nvSpPr>
        <p:spPr>
          <a:xfrm>
            <a:off x="1565395" y="875900"/>
            <a:ext cx="21746798" cy="2207524"/>
          </a:xfrm>
          <a:prstGeom prst="rect">
            <a:avLst/>
          </a:prstGeom>
        </p:spPr>
        <p:txBody>
          <a:bodyPr/>
          <a:lstStyle>
            <a:lvl1pPr defTabSz="1664207">
              <a:spcBef>
                <a:spcPts val="1600"/>
              </a:spcBef>
              <a:defRPr sz="6700" spc="-300">
                <a:latin typeface="Verdana"/>
                <a:ea typeface="Verdana"/>
                <a:cs typeface="Verdana"/>
                <a:sym typeface="Verdana"/>
              </a:defRPr>
            </a:lvl1pPr>
          </a:lstStyle>
          <a:p>
            <a:r>
              <a:t>Provision any infrastructure for any application</a:t>
            </a:r>
          </a:p>
        </p:txBody>
      </p:sp>
      <p:grpSp>
        <p:nvGrpSpPr>
          <p:cNvPr id="1013" name="Azure"/>
          <p:cNvGrpSpPr/>
          <p:nvPr/>
        </p:nvGrpSpPr>
        <p:grpSpPr>
          <a:xfrm>
            <a:off x="13370914" y="7115044"/>
            <a:ext cx="1920089" cy="696700"/>
            <a:chOff x="0" y="0"/>
            <a:chExt cx="1920088" cy="696698"/>
          </a:xfrm>
        </p:grpSpPr>
        <p:sp>
          <p:nvSpPr>
            <p:cNvPr id="1011" name="Rectangle"/>
            <p:cNvSpPr/>
            <p:nvPr/>
          </p:nvSpPr>
          <p:spPr>
            <a:xfrm>
              <a:off x="-1" y="0"/>
              <a:ext cx="1920090" cy="696699"/>
            </a:xfrm>
            <a:prstGeom prst="rect">
              <a:avLst/>
            </a:prstGeom>
            <a:solidFill>
              <a:srgbClr val="942192"/>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5000" b="0">
                  <a:solidFill>
                    <a:srgbClr val="FFFFFF"/>
                  </a:solidFill>
                  <a:latin typeface="+mj-lt"/>
                  <a:ea typeface="+mj-ea"/>
                  <a:cs typeface="+mj-cs"/>
                  <a:sym typeface="Helvetica"/>
                </a:defRPr>
              </a:pPr>
              <a:endParaRPr/>
            </a:p>
          </p:txBody>
        </p:sp>
        <p:sp>
          <p:nvSpPr>
            <p:cNvPr id="1012" name="Azure"/>
            <p:cNvSpPr txBox="1"/>
            <p:nvPr/>
          </p:nvSpPr>
          <p:spPr>
            <a:xfrm>
              <a:off x="-1" y="68949"/>
              <a:ext cx="1920090" cy="558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000" b="0">
                  <a:solidFill>
                    <a:srgbClr val="FFFFFF"/>
                  </a:solidFill>
                  <a:latin typeface="+mj-lt"/>
                  <a:ea typeface="+mj-ea"/>
                  <a:cs typeface="+mj-cs"/>
                  <a:sym typeface="Helvetica"/>
                </a:defRPr>
              </a:lvl1pPr>
            </a:lstStyle>
            <a:p>
              <a:r>
                <a:t>Azure</a:t>
              </a:r>
            </a:p>
          </p:txBody>
        </p:sp>
      </p:grpSp>
    </p:spTree>
    <p:extLst>
      <p:ext uri="{BB962C8B-B14F-4D97-AF65-F5344CB8AC3E}">
        <p14:creationId xmlns:p14="http://schemas.microsoft.com/office/powerpoint/2010/main" val="257481611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BF261A-7D9B-264B-9982-58EDBFD06D50}"/>
              </a:ext>
            </a:extLst>
          </p:cNvPr>
          <p:cNvPicPr>
            <a:picLocks noChangeAspect="1"/>
          </p:cNvPicPr>
          <p:nvPr/>
        </p:nvPicPr>
        <p:blipFill>
          <a:blip r:embed="rId3"/>
          <a:stretch>
            <a:fillRect/>
          </a:stretch>
        </p:blipFill>
        <p:spPr>
          <a:xfrm>
            <a:off x="2742079" y="2568107"/>
            <a:ext cx="19166376" cy="9795798"/>
          </a:xfrm>
          <a:prstGeom prst="rect">
            <a:avLst/>
          </a:prstGeom>
        </p:spPr>
      </p:pic>
      <p:sp>
        <p:nvSpPr>
          <p:cNvPr id="3" name="Title 2">
            <a:extLst>
              <a:ext uri="{FF2B5EF4-FFF2-40B4-BE49-F238E27FC236}">
                <a16:creationId xmlns:a16="http://schemas.microsoft.com/office/drawing/2014/main" id="{179576EB-A140-5D48-9A84-5AE68D4CA30D}"/>
              </a:ext>
            </a:extLst>
          </p:cNvPr>
          <p:cNvSpPr>
            <a:spLocks noGrp="1"/>
          </p:cNvSpPr>
          <p:nvPr>
            <p:ph type="title"/>
          </p:nvPr>
        </p:nvSpPr>
        <p:spPr/>
        <p:txBody>
          <a:bodyPr/>
          <a:lstStyle/>
          <a:p>
            <a:r>
              <a:rPr lang="en-US" dirty="0"/>
              <a:t>Terraform Providers</a:t>
            </a:r>
          </a:p>
        </p:txBody>
      </p:sp>
      <p:sp>
        <p:nvSpPr>
          <p:cNvPr id="4" name="Text Placeholder 3">
            <a:extLst>
              <a:ext uri="{FF2B5EF4-FFF2-40B4-BE49-F238E27FC236}">
                <a16:creationId xmlns:a16="http://schemas.microsoft.com/office/drawing/2014/main" id="{345BD554-0430-644B-9505-EC7B3F73DED3}"/>
              </a:ext>
            </a:extLst>
          </p:cNvPr>
          <p:cNvSpPr>
            <a:spLocks noGrp="1"/>
          </p:cNvSpPr>
          <p:nvPr>
            <p:ph type="body" sz="quarter" idx="10"/>
          </p:nvPr>
        </p:nvSpPr>
        <p:spPr/>
        <p:txBody>
          <a:bodyPr/>
          <a:lstStyle/>
          <a:p>
            <a:r>
              <a:rPr lang="en-US" dirty="0"/>
              <a:t>https://</a:t>
            </a:r>
            <a:r>
              <a:rPr lang="en-US" dirty="0" err="1"/>
              <a:t>github.com</a:t>
            </a:r>
            <a:r>
              <a:rPr lang="en-US" dirty="0"/>
              <a:t>/terraform-providers</a:t>
            </a:r>
          </a:p>
        </p:txBody>
      </p:sp>
    </p:spTree>
    <p:extLst>
      <p:ext uri="{BB962C8B-B14F-4D97-AF65-F5344CB8AC3E}">
        <p14:creationId xmlns:p14="http://schemas.microsoft.com/office/powerpoint/2010/main" val="17990173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C9191-E43D-574C-8A52-F2118C7C6ACF}"/>
              </a:ext>
            </a:extLst>
          </p:cNvPr>
          <p:cNvSpPr>
            <a:spLocks noGrp="1"/>
          </p:cNvSpPr>
          <p:nvPr>
            <p:ph type="body" idx="1"/>
          </p:nvPr>
        </p:nvSpPr>
        <p:spPr>
          <a:xfrm>
            <a:off x="1453186" y="3349719"/>
            <a:ext cx="10785387" cy="9241292"/>
          </a:xfrm>
        </p:spPr>
        <p:txBody>
          <a:bodyPr>
            <a:normAutofit/>
          </a:bodyPr>
          <a:lstStyle/>
          <a:p>
            <a:pPr marL="0" indent="0">
              <a:buNone/>
            </a:pPr>
            <a:endParaRPr lang="en-US" dirty="0"/>
          </a:p>
          <a:p>
            <a:pPr marL="0" indent="0">
              <a:buNone/>
            </a:pPr>
            <a:r>
              <a:rPr lang="en-US" dirty="0"/>
              <a:t>100+ resources</a:t>
            </a:r>
          </a:p>
          <a:p>
            <a:pPr marL="0" indent="0">
              <a:buNone/>
            </a:pPr>
            <a:endParaRPr lang="en-US" dirty="0"/>
          </a:p>
          <a:p>
            <a:pPr marL="0" indent="0">
              <a:buNone/>
            </a:pPr>
            <a:r>
              <a:rPr lang="en-US" dirty="0"/>
              <a:t>Very active code base</a:t>
            </a:r>
          </a:p>
          <a:p>
            <a:pPr marL="0" indent="0">
              <a:buNone/>
            </a:pPr>
            <a:endParaRPr lang="en-US" dirty="0"/>
          </a:p>
          <a:p>
            <a:pPr marL="0" indent="0">
              <a:buNone/>
            </a:pPr>
            <a:r>
              <a:rPr lang="en-US" dirty="0"/>
              <a:t>Frequent releases</a:t>
            </a:r>
          </a:p>
          <a:p>
            <a:pPr lvl="1">
              <a:buFont typeface="Courier New" panose="02070309020205020404" pitchFamily="49" charset="0"/>
              <a:buChar char="o"/>
            </a:pPr>
            <a:r>
              <a:rPr lang="en-US" dirty="0"/>
              <a:t>Jan  2018 -&gt; </a:t>
            </a:r>
            <a:r>
              <a:rPr lang="en-US" b="1" dirty="0"/>
              <a:t>v1.0.0</a:t>
            </a:r>
          </a:p>
          <a:p>
            <a:pPr lvl="1">
              <a:buFont typeface="Courier New" panose="02070309020205020404" pitchFamily="49" charset="0"/>
              <a:buChar char="o"/>
            </a:pPr>
            <a:r>
              <a:rPr lang="en-US" dirty="0"/>
              <a:t>May 2018 -&gt; </a:t>
            </a:r>
            <a:r>
              <a:rPr lang="en-US" b="1" dirty="0"/>
              <a:t>v1.4.0</a:t>
            </a:r>
          </a:p>
          <a:p>
            <a:pPr marL="0" indent="0">
              <a:buNone/>
            </a:pPr>
            <a:endParaRPr lang="en-US" dirty="0"/>
          </a:p>
          <a:p>
            <a:pPr marL="0" indent="0">
              <a:buNone/>
            </a:pPr>
            <a:r>
              <a:rPr lang="en-US" dirty="0"/>
              <a:t>Great visibility into progress</a:t>
            </a:r>
          </a:p>
        </p:txBody>
      </p:sp>
      <p:sp>
        <p:nvSpPr>
          <p:cNvPr id="3" name="Title 2">
            <a:extLst>
              <a:ext uri="{FF2B5EF4-FFF2-40B4-BE49-F238E27FC236}">
                <a16:creationId xmlns:a16="http://schemas.microsoft.com/office/drawing/2014/main" id="{A0A16E3C-F810-824A-9BFB-C46B1FEDA063}"/>
              </a:ext>
            </a:extLst>
          </p:cNvPr>
          <p:cNvSpPr>
            <a:spLocks noGrp="1"/>
          </p:cNvSpPr>
          <p:nvPr>
            <p:ph type="title"/>
          </p:nvPr>
        </p:nvSpPr>
        <p:spPr/>
        <p:txBody>
          <a:bodyPr>
            <a:normAutofit/>
          </a:bodyPr>
          <a:lstStyle/>
          <a:p>
            <a:r>
              <a:rPr lang="en-US" dirty="0"/>
              <a:t>Azure Provider</a:t>
            </a:r>
          </a:p>
        </p:txBody>
      </p:sp>
      <p:sp>
        <p:nvSpPr>
          <p:cNvPr id="4" name="Text Placeholder 3">
            <a:extLst>
              <a:ext uri="{FF2B5EF4-FFF2-40B4-BE49-F238E27FC236}">
                <a16:creationId xmlns:a16="http://schemas.microsoft.com/office/drawing/2014/main" id="{3431F2F7-5092-1F4B-8D04-70C0ECC99783}"/>
              </a:ext>
            </a:extLst>
          </p:cNvPr>
          <p:cNvSpPr>
            <a:spLocks noGrp="1"/>
          </p:cNvSpPr>
          <p:nvPr>
            <p:ph type="body" sz="quarter" idx="10"/>
          </p:nvPr>
        </p:nvSpPr>
        <p:spPr/>
        <p:txBody>
          <a:bodyPr/>
          <a:lstStyle/>
          <a:p>
            <a:r>
              <a:rPr lang="en-US" dirty="0"/>
              <a:t>https://</a:t>
            </a:r>
            <a:r>
              <a:rPr lang="en-US" dirty="0" err="1"/>
              <a:t>github.com</a:t>
            </a:r>
            <a:r>
              <a:rPr lang="en-US" dirty="0"/>
              <a:t>/terraform-providers/terraform-provider-</a:t>
            </a:r>
            <a:r>
              <a:rPr lang="en-US" dirty="0" err="1"/>
              <a:t>azurerm</a:t>
            </a:r>
            <a:endParaRPr lang="en-US" dirty="0"/>
          </a:p>
        </p:txBody>
      </p:sp>
      <p:pic>
        <p:nvPicPr>
          <p:cNvPr id="5" name="Picture 4">
            <a:extLst>
              <a:ext uri="{FF2B5EF4-FFF2-40B4-BE49-F238E27FC236}">
                <a16:creationId xmlns:a16="http://schemas.microsoft.com/office/drawing/2014/main" id="{7ED8EA51-BD2A-354E-B9CB-BC7A85B8CF0F}"/>
              </a:ext>
            </a:extLst>
          </p:cNvPr>
          <p:cNvPicPr>
            <a:picLocks noChangeAspect="1"/>
          </p:cNvPicPr>
          <p:nvPr/>
        </p:nvPicPr>
        <p:blipFill>
          <a:blip r:embed="rId3"/>
          <a:stretch>
            <a:fillRect/>
          </a:stretch>
        </p:blipFill>
        <p:spPr>
          <a:xfrm>
            <a:off x="12238573" y="4289904"/>
            <a:ext cx="10960093" cy="6870861"/>
          </a:xfrm>
          <a:prstGeom prst="rect">
            <a:avLst/>
          </a:prstGeom>
        </p:spPr>
      </p:pic>
    </p:spTree>
    <p:extLst>
      <p:ext uri="{BB962C8B-B14F-4D97-AF65-F5344CB8AC3E}">
        <p14:creationId xmlns:p14="http://schemas.microsoft.com/office/powerpoint/2010/main" val="3994706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9AF64-FF80-504B-9219-6B0CE7C2955C}"/>
              </a:ext>
            </a:extLst>
          </p:cNvPr>
          <p:cNvSpPr>
            <a:spLocks noGrp="1"/>
          </p:cNvSpPr>
          <p:nvPr>
            <p:ph type="title"/>
          </p:nvPr>
        </p:nvSpPr>
        <p:spPr/>
        <p:txBody>
          <a:bodyPr/>
          <a:lstStyle/>
          <a:p>
            <a:r>
              <a:rPr lang="en-US" dirty="0"/>
              <a:t>Azure Provider Documentation</a:t>
            </a:r>
          </a:p>
        </p:txBody>
      </p:sp>
      <p:sp>
        <p:nvSpPr>
          <p:cNvPr id="4" name="Text Placeholder 3">
            <a:extLst>
              <a:ext uri="{FF2B5EF4-FFF2-40B4-BE49-F238E27FC236}">
                <a16:creationId xmlns:a16="http://schemas.microsoft.com/office/drawing/2014/main" id="{D3F77377-F284-0948-99D5-EDA31470F437}"/>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endParaRPr lang="en-US" dirty="0"/>
          </a:p>
        </p:txBody>
      </p:sp>
      <p:pic>
        <p:nvPicPr>
          <p:cNvPr id="5" name="Picture 4">
            <a:extLst>
              <a:ext uri="{FF2B5EF4-FFF2-40B4-BE49-F238E27FC236}">
                <a16:creationId xmlns:a16="http://schemas.microsoft.com/office/drawing/2014/main" id="{EE335173-EFA6-5C4C-A3C5-44C0D615DE2A}"/>
              </a:ext>
            </a:extLst>
          </p:cNvPr>
          <p:cNvPicPr>
            <a:picLocks noChangeAspect="1"/>
          </p:cNvPicPr>
          <p:nvPr/>
        </p:nvPicPr>
        <p:blipFill>
          <a:blip r:embed="rId3"/>
          <a:stretch>
            <a:fillRect/>
          </a:stretch>
        </p:blipFill>
        <p:spPr>
          <a:xfrm>
            <a:off x="2602509" y="2855758"/>
            <a:ext cx="19445516" cy="9739154"/>
          </a:xfrm>
          <a:prstGeom prst="rect">
            <a:avLst/>
          </a:prstGeom>
        </p:spPr>
      </p:pic>
    </p:spTree>
    <p:extLst>
      <p:ext uri="{BB962C8B-B14F-4D97-AF65-F5344CB8AC3E}">
        <p14:creationId xmlns:p14="http://schemas.microsoft.com/office/powerpoint/2010/main" val="3166580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F65D3-C2F9-8D4E-9D00-9CD357A2A0A0}"/>
              </a:ext>
            </a:extLst>
          </p:cNvPr>
          <p:cNvSpPr>
            <a:spLocks noGrp="1"/>
          </p:cNvSpPr>
          <p:nvPr>
            <p:ph type="body" idx="1"/>
          </p:nvPr>
        </p:nvSpPr>
        <p:spPr/>
        <p:txBody>
          <a:bodyPr/>
          <a:lstStyle/>
          <a:p>
            <a:pPr marL="0" indent="0">
              <a:buNone/>
            </a:pPr>
            <a:endParaRPr lang="en-US" dirty="0"/>
          </a:p>
          <a:p>
            <a:pPr marL="0" indent="0">
              <a:buNone/>
            </a:pPr>
            <a:r>
              <a:rPr lang="en-US" dirty="0"/>
              <a:t>Human-readable configuration (HCL) is designed for human consumption so users can quickly interpret and understand their infrastructure configuration.</a:t>
            </a:r>
          </a:p>
          <a:p>
            <a:pPr marL="0" indent="0">
              <a:buNone/>
            </a:pPr>
            <a:endParaRPr lang="en-US" dirty="0"/>
          </a:p>
          <a:p>
            <a:pPr marL="0" indent="0">
              <a:buNone/>
            </a:pPr>
            <a:r>
              <a:rPr lang="en-US" dirty="0"/>
              <a:t>HCL includes a full JSON parser for machine-generated configurations.</a:t>
            </a:r>
          </a:p>
          <a:p>
            <a:pPr marL="0" indent="0">
              <a:buNone/>
            </a:pPr>
            <a:endParaRPr lang="en-US" dirty="0"/>
          </a:p>
        </p:txBody>
      </p:sp>
      <p:sp>
        <p:nvSpPr>
          <p:cNvPr id="3" name="Title 2">
            <a:extLst>
              <a:ext uri="{FF2B5EF4-FFF2-40B4-BE49-F238E27FC236}">
                <a16:creationId xmlns:a16="http://schemas.microsoft.com/office/drawing/2014/main" id="{3D2E22C0-8245-E74C-8EA5-CE6BDBCF6723}"/>
              </a:ext>
            </a:extLst>
          </p:cNvPr>
          <p:cNvSpPr>
            <a:spLocks noGrp="1"/>
          </p:cNvSpPr>
          <p:nvPr>
            <p:ph type="title"/>
          </p:nvPr>
        </p:nvSpPr>
        <p:spPr/>
        <p:txBody>
          <a:bodyPr>
            <a:normAutofit/>
          </a:bodyPr>
          <a:lstStyle/>
          <a:p>
            <a:r>
              <a:rPr lang="en-US" dirty="0" err="1"/>
              <a:t>Hashicorp</a:t>
            </a:r>
            <a:r>
              <a:rPr lang="en-US" dirty="0"/>
              <a:t> Configuration Language</a:t>
            </a:r>
          </a:p>
        </p:txBody>
      </p:sp>
      <p:sp>
        <p:nvSpPr>
          <p:cNvPr id="10" name="Text Placeholder 9">
            <a:extLst>
              <a:ext uri="{FF2B5EF4-FFF2-40B4-BE49-F238E27FC236}">
                <a16:creationId xmlns:a16="http://schemas.microsoft.com/office/drawing/2014/main" id="{A79A5231-3721-9B4D-8B16-083AE6DF42A2}"/>
              </a:ext>
            </a:extLst>
          </p:cNvPr>
          <p:cNvSpPr>
            <a:spLocks noGrp="1"/>
          </p:cNvSpPr>
          <p:nvPr>
            <p:ph type="body" sz="quarter" idx="10"/>
          </p:nvPr>
        </p:nvSpPr>
        <p:spPr/>
        <p:txBody>
          <a:bodyPr/>
          <a:lstStyle/>
          <a:p>
            <a:r>
              <a:rPr lang="en-US" dirty="0">
                <a:hlinkClick r:id="rId3"/>
              </a:rPr>
              <a:t>https://github.com/hashicorp/hcl</a:t>
            </a:r>
            <a:endParaRPr lang="en-US" dirty="0"/>
          </a:p>
        </p:txBody>
      </p:sp>
      <p:sp>
        <p:nvSpPr>
          <p:cNvPr id="8" name="TextBox 7">
            <a:extLst>
              <a:ext uri="{FF2B5EF4-FFF2-40B4-BE49-F238E27FC236}">
                <a16:creationId xmlns:a16="http://schemas.microsoft.com/office/drawing/2014/main" id="{D8B9BA18-FA49-DF49-98B8-9AE9B1106021}"/>
              </a:ext>
            </a:extLst>
          </p:cNvPr>
          <p:cNvSpPr txBox="1"/>
          <p:nvPr/>
        </p:nvSpPr>
        <p:spPr>
          <a:xfrm>
            <a:off x="18717491" y="10099239"/>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429164960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D9DC8-C8C5-3E4C-9544-D5009E07E019}"/>
              </a:ext>
            </a:extLst>
          </p:cNvPr>
          <p:cNvSpPr>
            <a:spLocks noGrp="1"/>
          </p:cNvSpPr>
          <p:nvPr>
            <p:ph type="body" sz="half" idx="13"/>
          </p:nvPr>
        </p:nvSpPr>
        <p:spPr/>
        <p:txBody>
          <a:bodyPr>
            <a:normAutofit/>
          </a:bodyPr>
          <a:lstStyle/>
          <a:p>
            <a:pPr marL="0" indent="0">
              <a:spcBef>
                <a:spcPts val="0"/>
              </a:spcBef>
              <a:buNone/>
            </a:pPr>
            <a:r>
              <a:rPr lang="en-US" sz="3600" dirty="0">
                <a:solidFill>
                  <a:srgbClr val="D73A49"/>
                </a:solidFill>
                <a:latin typeface="Menlo" panose="020B0609030804020204" pitchFamily="49" charset="0"/>
                <a:ea typeface="Times New Roman" panose="02020603050405020304" pitchFamily="18" charset="0"/>
              </a:rPr>
              <a:t>resource</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azurerm_resource_group</a:t>
            </a:r>
            <a:r>
              <a:rPr lang="en-US" sz="3600" dirty="0">
                <a:solidFill>
                  <a:srgbClr val="22863A"/>
                </a:solidFill>
                <a:latin typeface="Menlo" panose="020B0609030804020204" pitchFamily="49" charset="0"/>
                <a:ea typeface="Times New Roman" panose="02020603050405020304" pitchFamily="18" charset="0"/>
              </a:rPr>
              <a:t>" "</a:t>
            </a:r>
            <a:r>
              <a:rPr lang="en-US" sz="3600" dirty="0" err="1">
                <a:solidFill>
                  <a:srgbClr val="22863A"/>
                </a:solidFill>
                <a:latin typeface="Menlo" panose="020B0609030804020204" pitchFamily="49" charset="0"/>
                <a:ea typeface="Times New Roman" panose="02020603050405020304" pitchFamily="18" charset="0"/>
              </a:rPr>
              <a:t>myfirstrg</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name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myfirstresourcegroup</a:t>
            </a:r>
            <a:r>
              <a:rPr lang="en-US" sz="3600" dirty="0">
                <a:solidFill>
                  <a:srgbClr val="22863A"/>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  location </a:t>
            </a:r>
            <a:r>
              <a:rPr lang="en-US" sz="3600" dirty="0">
                <a:solidFill>
                  <a:srgbClr val="D73A49"/>
                </a:solidFill>
                <a:latin typeface="Menlo" panose="020B0609030804020204" pitchFamily="49" charset="0"/>
                <a:ea typeface="Times New Roman" panose="02020603050405020304" pitchFamily="18" charset="0"/>
              </a:rPr>
              <a:t>=</a:t>
            </a:r>
            <a:r>
              <a:rPr lang="en-US" sz="3600" dirty="0">
                <a:solidFill>
                  <a:srgbClr val="24292E"/>
                </a:solidFill>
                <a:latin typeface="Menlo" panose="020B0609030804020204" pitchFamily="49" charset="0"/>
                <a:ea typeface="Times New Roman" panose="02020603050405020304" pitchFamily="18" charset="0"/>
              </a:rPr>
              <a:t> </a:t>
            </a:r>
            <a:r>
              <a:rPr lang="en-US" sz="3600" dirty="0">
                <a:solidFill>
                  <a:srgbClr val="22863A"/>
                </a:solidFill>
                <a:latin typeface="Menlo" panose="020B0609030804020204" pitchFamily="49" charset="0"/>
                <a:ea typeface="Times New Roman" panose="02020603050405020304" pitchFamily="18" charset="0"/>
              </a:rPr>
              <a:t>”</a:t>
            </a:r>
            <a:r>
              <a:rPr lang="en-US" sz="3600" dirty="0" err="1">
                <a:solidFill>
                  <a:srgbClr val="22863A"/>
                </a:solidFill>
                <a:latin typeface="Menlo" panose="020B0609030804020204" pitchFamily="49" charset="0"/>
                <a:ea typeface="Times New Roman" panose="02020603050405020304" pitchFamily="18" charset="0"/>
              </a:rPr>
              <a:t>eastus</a:t>
            </a:r>
            <a:r>
              <a:rPr lang="en-US" sz="3600" dirty="0">
                <a:solidFill>
                  <a:srgbClr val="22863A"/>
                </a:solidFill>
                <a:latin typeface="Menlo" panose="020B060903080402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marL="0" indent="0">
              <a:spcBef>
                <a:spcPts val="0"/>
              </a:spcBef>
              <a:buNone/>
            </a:pPr>
            <a:r>
              <a:rPr lang="en-US" sz="3600" dirty="0">
                <a:solidFill>
                  <a:srgbClr val="24292E"/>
                </a:solidFill>
                <a:latin typeface="Menlo" panose="020B0609030804020204" pitchFamily="49" charset="0"/>
                <a:ea typeface="Times New Roman" panose="02020603050405020304" pitchFamily="18" charset="0"/>
              </a:rPr>
              <a:t>}</a:t>
            </a:r>
            <a:endParaRPr lang="en-US" sz="1100" dirty="0">
              <a:effectLst/>
              <a:latin typeface="Times New Roman" panose="02020603050405020304" pitchFamily="18" charset="0"/>
              <a:ea typeface="Times New Roman" panose="02020603050405020304" pitchFamily="18" charset="0"/>
            </a:endParaRPr>
          </a:p>
        </p:txBody>
      </p:sp>
      <p:sp>
        <p:nvSpPr>
          <p:cNvPr id="3" name="Text Placeholder 2">
            <a:extLst>
              <a:ext uri="{FF2B5EF4-FFF2-40B4-BE49-F238E27FC236}">
                <a16:creationId xmlns:a16="http://schemas.microsoft.com/office/drawing/2014/main" id="{8AA1CB31-AF41-5144-A404-2D4F1042D88D}"/>
              </a:ext>
            </a:extLst>
          </p:cNvPr>
          <p:cNvSpPr>
            <a:spLocks noGrp="1"/>
          </p:cNvSpPr>
          <p:nvPr>
            <p:ph type="body" sz="quarter" idx="14"/>
          </p:nvPr>
        </p:nvSpPr>
        <p:spPr/>
        <p:txBody>
          <a:bodyPr>
            <a:normAutofit fontScale="55000" lnSpcReduction="20000"/>
          </a:bodyPr>
          <a:lstStyle/>
          <a:p>
            <a:pPr marL="0" indent="0">
              <a:buNone/>
            </a:pPr>
            <a:r>
              <a:rPr lang="en-US" dirty="0" err="1"/>
              <a:t>main.tf</a:t>
            </a:r>
            <a:endParaRPr lang="en-US" dirty="0"/>
          </a:p>
        </p:txBody>
      </p:sp>
      <p:sp>
        <p:nvSpPr>
          <p:cNvPr id="4" name="Text Placeholder 3">
            <a:extLst>
              <a:ext uri="{FF2B5EF4-FFF2-40B4-BE49-F238E27FC236}">
                <a16:creationId xmlns:a16="http://schemas.microsoft.com/office/drawing/2014/main" id="{5BA8BB47-AE78-F247-9753-1C8D2077CDB9}"/>
              </a:ext>
            </a:extLst>
          </p:cNvPr>
          <p:cNvSpPr>
            <a:spLocks noGrp="1"/>
          </p:cNvSpPr>
          <p:nvPr>
            <p:ph type="body" sz="quarter" idx="15"/>
          </p:nvPr>
        </p:nvSpPr>
        <p:spPr/>
        <p:txBody>
          <a:bodyPr/>
          <a:lstStyle/>
          <a:p>
            <a:endParaRPr lang="en-US"/>
          </a:p>
        </p:txBody>
      </p:sp>
      <p:sp>
        <p:nvSpPr>
          <p:cNvPr id="5" name="Title 4">
            <a:extLst>
              <a:ext uri="{FF2B5EF4-FFF2-40B4-BE49-F238E27FC236}">
                <a16:creationId xmlns:a16="http://schemas.microsoft.com/office/drawing/2014/main" id="{F92A4EC6-4EBD-754C-AE77-0AE1353B0901}"/>
              </a:ext>
            </a:extLst>
          </p:cNvPr>
          <p:cNvSpPr>
            <a:spLocks noGrp="1"/>
          </p:cNvSpPr>
          <p:nvPr>
            <p:ph type="title"/>
          </p:nvPr>
        </p:nvSpPr>
        <p:spPr/>
        <p:txBody>
          <a:bodyPr/>
          <a:lstStyle/>
          <a:p>
            <a:endParaRPr lang="en-US" dirty="0"/>
          </a:p>
        </p:txBody>
      </p:sp>
      <p:sp>
        <p:nvSpPr>
          <p:cNvPr id="30" name="TextBox 29">
            <a:extLst>
              <a:ext uri="{FF2B5EF4-FFF2-40B4-BE49-F238E27FC236}">
                <a16:creationId xmlns:a16="http://schemas.microsoft.com/office/drawing/2014/main" id="{8B9B5285-31B0-604C-ACC7-8766D8A6D497}"/>
              </a:ext>
            </a:extLst>
          </p:cNvPr>
          <p:cNvSpPr txBox="1"/>
          <p:nvPr/>
        </p:nvSpPr>
        <p:spPr>
          <a:xfrm>
            <a:off x="14117782" y="6871130"/>
            <a:ext cx="246284" cy="90127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en-US" sz="4800" b="1" i="0" u="none" strike="noStrike" cap="none" spc="0" normalizeH="0" baseline="0" dirty="0">
              <a:ln>
                <a:noFill/>
              </a:ln>
              <a:solidFill>
                <a:srgbClr val="FFFFFF"/>
              </a:solidFill>
              <a:effectLst/>
              <a:uFillTx/>
              <a:latin typeface="Tahoma"/>
              <a:ea typeface="Tahoma"/>
              <a:cs typeface="Tahoma"/>
              <a:sym typeface="Tahoma"/>
            </a:endParaRPr>
          </a:p>
        </p:txBody>
      </p:sp>
    </p:spTree>
    <p:extLst>
      <p:ext uri="{BB962C8B-B14F-4D97-AF65-F5344CB8AC3E}">
        <p14:creationId xmlns:p14="http://schemas.microsoft.com/office/powerpoint/2010/main" val="24011529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4A45E6-2F75-4140-AFB1-C9ECD68DF0FE}"/>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43061E9-C065-4C44-94AD-E2B590D2621D}"/>
              </a:ext>
            </a:extLst>
          </p:cNvPr>
          <p:cNvSpPr>
            <a:spLocks noGrp="1"/>
          </p:cNvSpPr>
          <p:nvPr>
            <p:ph type="title"/>
          </p:nvPr>
        </p:nvSpPr>
        <p:spPr/>
        <p:txBody>
          <a:bodyPr/>
          <a:lstStyle/>
          <a:p>
            <a:r>
              <a:rPr lang="en-US" dirty="0"/>
              <a:t>Terraform in Action</a:t>
            </a:r>
          </a:p>
        </p:txBody>
      </p:sp>
    </p:spTree>
    <p:extLst>
      <p:ext uri="{BB962C8B-B14F-4D97-AF65-F5344CB8AC3E}">
        <p14:creationId xmlns:p14="http://schemas.microsoft.com/office/powerpoint/2010/main" val="301982572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241157-FDE6-B248-BEEC-08FE8CF8FA04}"/>
              </a:ext>
            </a:extLst>
          </p:cNvPr>
          <p:cNvSpPr/>
          <p:nvPr/>
        </p:nvSpPr>
        <p:spPr>
          <a:xfrm>
            <a:off x="6913756" y="4438186"/>
            <a:ext cx="10103006" cy="6289288"/>
          </a:xfrm>
          <a:prstGeom prst="rect">
            <a:avLst/>
          </a:prstGeom>
          <a:solidFill>
            <a:srgbClr val="5C4EE5">
              <a:alpha val="26275"/>
            </a:srgbClr>
          </a:solidFill>
          <a:ln w="76200" cap="flat">
            <a:solidFill>
              <a:srgbClr val="857AE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Verdana"/>
              <a:ea typeface="Verdana"/>
              <a:cs typeface="Verdana"/>
              <a:sym typeface="Verdana"/>
            </a:endParaRPr>
          </a:p>
        </p:txBody>
      </p:sp>
      <p:sp>
        <p:nvSpPr>
          <p:cNvPr id="840" name="Shape 840"/>
          <p:cNvSpPr/>
          <p:nvPr/>
        </p:nvSpPr>
        <p:spPr>
          <a:xfrm>
            <a:off x="13472346" y="3517025"/>
            <a:ext cx="8710406" cy="664634"/>
          </a:xfrm>
          <a:prstGeom prst="rect">
            <a:avLst/>
          </a:prstGeom>
          <a:ln w="25400">
            <a:miter lim="400000"/>
          </a:ln>
          <a:extLst>
            <a:ext uri="{C572A759-6A51-4108-AA02-DFA0A04FC94B}">
              <ma14:wrappingTextBoxFlag xmlns:ma14="http://schemas.microsoft.com/office/mac/drawingml/2011/main" xmlns=""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841" name="Shape 841"/>
          <p:cNvSpPr>
            <a:spLocks noGrp="1"/>
          </p:cNvSpPr>
          <p:nvPr>
            <p:ph type="sldNum" sz="quarter" idx="2"/>
          </p:nvPr>
        </p:nvSpPr>
        <p:spPr>
          <a:xfrm>
            <a:off x="23586082" y="12945582"/>
            <a:ext cx="385723" cy="4851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sp>
        <p:nvSpPr>
          <p:cNvPr id="842" name="Shape 842"/>
          <p:cNvSpPr/>
          <p:nvPr/>
        </p:nvSpPr>
        <p:spPr>
          <a:xfrm>
            <a:off x="9429893" y="6026026"/>
            <a:ext cx="5031633" cy="2915961"/>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9" tIns="121919" rIns="121919" bIns="121919"/>
          <a:lstStyle/>
          <a:p>
            <a:pPr>
              <a:lnSpc>
                <a:spcPct val="100000"/>
              </a:lnSpc>
              <a:spcBef>
                <a:spcPts val="0"/>
              </a:spcBef>
              <a:defRPr sz="3400" b="0">
                <a:solidFill>
                  <a:srgbClr val="000000"/>
                </a:solidFill>
                <a:latin typeface="Verdana"/>
                <a:ea typeface="Verdana"/>
                <a:cs typeface="Verdana"/>
                <a:sym typeface="Verdana"/>
              </a:defRPr>
            </a:pPr>
            <a:endParaRPr dirty="0"/>
          </a:p>
        </p:txBody>
      </p:sp>
      <p:grpSp>
        <p:nvGrpSpPr>
          <p:cNvPr id="847" name="Group 847"/>
          <p:cNvGrpSpPr/>
          <p:nvPr/>
        </p:nvGrpSpPr>
        <p:grpSpPr>
          <a:xfrm>
            <a:off x="11640179" y="7135630"/>
            <a:ext cx="611222" cy="696699"/>
            <a:chOff x="0" y="0"/>
            <a:chExt cx="611221" cy="696698"/>
          </a:xfrm>
        </p:grpSpPr>
        <p:sp>
          <p:nvSpPr>
            <p:cNvPr id="843" name="Shape 843"/>
            <p:cNvSpPr/>
            <p:nvPr/>
          </p:nvSpPr>
          <p:spPr>
            <a:xfrm>
              <a:off x="211052" y="123302"/>
              <a:ext cx="189117" cy="3290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4" name="Shape 844"/>
            <p:cNvSpPr/>
            <p:nvPr/>
          </p:nvSpPr>
          <p:spPr>
            <a:xfrm>
              <a:off x="420592" y="123302"/>
              <a:ext cx="190630" cy="329061"/>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5" name="Shape 845"/>
            <p:cNvSpPr/>
            <p:nvPr/>
          </p:nvSpPr>
          <p:spPr>
            <a:xfrm>
              <a:off x="-1" y="-1"/>
              <a:ext cx="189874" cy="330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sp>
          <p:nvSpPr>
            <p:cNvPr id="846" name="Shape 846"/>
            <p:cNvSpPr/>
            <p:nvPr/>
          </p:nvSpPr>
          <p:spPr>
            <a:xfrm>
              <a:off x="211052" y="366882"/>
              <a:ext cx="189117" cy="329817"/>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9" tIns="121919" rIns="121919" bIns="121919" numCol="1" anchor="t">
              <a:noAutofit/>
            </a:bodyPr>
            <a:lstStyle/>
            <a:p>
              <a:pPr>
                <a:lnSpc>
                  <a:spcPct val="100000"/>
                </a:lnSpc>
                <a:spcBef>
                  <a:spcPts val="0"/>
                </a:spcBef>
                <a:defRPr sz="2600" b="0">
                  <a:solidFill>
                    <a:srgbClr val="000000"/>
                  </a:solidFill>
                  <a:latin typeface="Verdana"/>
                  <a:ea typeface="Verdana"/>
                  <a:cs typeface="Verdana"/>
                  <a:sym typeface="Verdana"/>
                </a:defRPr>
              </a:pPr>
              <a:endParaRPr/>
            </a:p>
          </p:txBody>
        </p:sp>
      </p:grpSp>
      <p:sp>
        <p:nvSpPr>
          <p:cNvPr id="848" name="Shape 848"/>
          <p:cNvSpPr/>
          <p:nvPr/>
        </p:nvSpPr>
        <p:spPr>
          <a:xfrm>
            <a:off x="7947763"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t>Core</a:t>
            </a:r>
          </a:p>
        </p:txBody>
      </p:sp>
      <p:sp>
        <p:nvSpPr>
          <p:cNvPr id="849" name="Shape 849"/>
          <p:cNvSpPr>
            <a:spLocks noGrp="1"/>
          </p:cNvSpPr>
          <p:nvPr>
            <p:ph type="title"/>
          </p:nvPr>
        </p:nvSpPr>
        <p:spPr>
          <a:xfrm>
            <a:off x="1565396" y="875901"/>
            <a:ext cx="21746796" cy="1479845"/>
          </a:xfrm>
          <a:prstGeom prst="rect">
            <a:avLst/>
          </a:prstGeom>
        </p:spPr>
        <p:txBody>
          <a:bodyPr/>
          <a:lstStyle>
            <a:lvl1pPr>
              <a:defRPr spc="-264">
                <a:latin typeface="Verdana"/>
                <a:ea typeface="Verdana"/>
                <a:cs typeface="Verdana"/>
                <a:sym typeface="Verdana"/>
              </a:defRPr>
            </a:lvl1pPr>
          </a:lstStyle>
          <a:p>
            <a:r>
              <a:rPr dirty="0"/>
              <a:t>Terraform </a:t>
            </a:r>
            <a:r>
              <a:rPr lang="en-US" dirty="0"/>
              <a:t>W</a:t>
            </a:r>
            <a:r>
              <a:rPr dirty="0"/>
              <a:t>orkflow</a:t>
            </a:r>
          </a:p>
        </p:txBody>
      </p:sp>
      <p:sp>
        <p:nvSpPr>
          <p:cNvPr id="850" name="Shape 850"/>
          <p:cNvSpPr/>
          <p:nvPr/>
        </p:nvSpPr>
        <p:spPr>
          <a:xfrm>
            <a:off x="13386084" y="6974156"/>
            <a:ext cx="2557732" cy="1019647"/>
          </a:xfrm>
          <a:prstGeom prst="rect">
            <a:avLst/>
          </a:prstGeom>
          <a:solidFill>
            <a:schemeClr val="accent4"/>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lgn="ctr" defTabSz="825500">
              <a:lnSpc>
                <a:spcPct val="100000"/>
              </a:lnSpc>
              <a:spcBef>
                <a:spcPts val="0"/>
              </a:spcBef>
              <a:defRPr sz="3700" b="0">
                <a:latin typeface="Klavika Basic"/>
                <a:ea typeface="Klavika Basic"/>
                <a:cs typeface="Klavika Basic"/>
                <a:sym typeface="Klavika Basic"/>
              </a:defRPr>
            </a:lvl1pPr>
          </a:lstStyle>
          <a:p>
            <a:r>
              <a:rPr dirty="0"/>
              <a:t>Provider</a:t>
            </a:r>
          </a:p>
        </p:txBody>
      </p:sp>
      <p:sp>
        <p:nvSpPr>
          <p:cNvPr id="852" name="Shape 852"/>
          <p:cNvSpPr/>
          <p:nvPr/>
        </p:nvSpPr>
        <p:spPr>
          <a:xfrm>
            <a:off x="10843642" y="8279964"/>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sp>
        <p:nvSpPr>
          <p:cNvPr id="853" name="Shape 853"/>
          <p:cNvSpPr/>
          <p:nvPr/>
        </p:nvSpPr>
        <p:spPr>
          <a:xfrm>
            <a:off x="10843642" y="5767295"/>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sp>
        <p:nvSpPr>
          <p:cNvPr id="19" name="Shape 853">
            <a:extLst>
              <a:ext uri="{FF2B5EF4-FFF2-40B4-BE49-F238E27FC236}">
                <a16:creationId xmlns:a16="http://schemas.microsoft.com/office/drawing/2014/main" id="{6CBD721F-F2C4-3F45-B1E4-CFD3A142E84E}"/>
              </a:ext>
            </a:extLst>
          </p:cNvPr>
          <p:cNvSpPr/>
          <p:nvPr/>
        </p:nvSpPr>
        <p:spPr>
          <a:xfrm>
            <a:off x="6940091" y="4445728"/>
            <a:ext cx="2204297" cy="892647"/>
          </a:xfrm>
          <a:prstGeom prst="rect">
            <a:avLst/>
          </a:prstGeom>
          <a:solidFill>
            <a:srgbClr val="FFFFFF"/>
          </a:solidFill>
          <a:ln w="63500">
            <a:solidFill>
              <a:schemeClr val="accent4">
                <a:lumOff val="9950"/>
              </a:schemeClr>
            </a:solidFill>
            <a:miter/>
          </a:ln>
          <a:extLst>
            <a:ext uri="{C572A759-6A51-4108-AA02-DFA0A04FC94B}">
              <ma14:wrappingTextBoxFlag xmlns:ma14="http://schemas.microsoft.com/office/mac/drawingml/2011/main" xmlns="" val="1"/>
            </a:ext>
          </a:extLst>
        </p:spPr>
        <p:txBody>
          <a:bodyPr lIns="121919" tIns="121919" rIns="121919" bIns="121919" anchor="ctr"/>
          <a:lstStyle>
            <a:lvl1pPr algn="ctr">
              <a:lnSpc>
                <a:spcPct val="100000"/>
              </a:lnSpc>
              <a:spcBef>
                <a:spcPts val="0"/>
              </a:spcBef>
              <a:defRPr sz="2800" b="0">
                <a:solidFill>
                  <a:srgbClr val="535353"/>
                </a:solidFill>
                <a:latin typeface="Verdana"/>
                <a:ea typeface="Verdana"/>
                <a:cs typeface="Verdana"/>
                <a:sym typeface="Verdana"/>
              </a:defRPr>
            </a:lvl1pPr>
          </a:lstStyle>
          <a:p>
            <a:r>
              <a:rPr lang="en-US" dirty="0" err="1"/>
              <a:t>Init</a:t>
            </a:r>
            <a:r>
              <a:rPr dirty="0"/>
              <a:t> </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10534-77EE-024C-AAE1-922CBFB396A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E343AF7-0330-7545-A448-EC6E34ED4DA2}"/>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7582832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Rectangle"/>
          <p:cNvSpPr/>
          <p:nvPr/>
        </p:nvSpPr>
        <p:spPr>
          <a:xfrm>
            <a:off x="7048358" y="6074425"/>
            <a:ext cx="7779578"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6" name="Rectangle"/>
          <p:cNvSpPr/>
          <p:nvPr/>
        </p:nvSpPr>
        <p:spPr>
          <a:xfrm>
            <a:off x="7048357" y="6074425"/>
            <a:ext cx="17047682"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7" name="The shift to hybrid infrastructure"/>
          <p:cNvSpPr txBox="1">
            <a:spLocks noGrp="1"/>
          </p:cNvSpPr>
          <p:nvPr>
            <p:ph type="title"/>
          </p:nvPr>
        </p:nvSpPr>
        <p:spPr>
          <a:xfrm>
            <a:off x="1451868" y="783573"/>
            <a:ext cx="21746798" cy="2207524"/>
          </a:xfrm>
          <a:prstGeom prst="rect">
            <a:avLst/>
          </a:prstGeom>
        </p:spPr>
        <p:txBody>
          <a:bodyPr/>
          <a:lstStyle>
            <a:lvl1pPr>
              <a:defRPr spc="-299"/>
            </a:lvl1pPr>
          </a:lstStyle>
          <a:p>
            <a:r>
              <a:t>The shift to hybrid infrastructure</a:t>
            </a:r>
          </a:p>
        </p:txBody>
      </p:sp>
      <p:sp>
        <p:nvSpPr>
          <p:cNvPr id="808"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809" name="Private cloud"/>
          <p:cNvSpPr txBox="1"/>
          <p:nvPr/>
        </p:nvSpPr>
        <p:spPr>
          <a:xfrm>
            <a:off x="8295775" y="9015920"/>
            <a:ext cx="2428968" cy="104817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10" name="EARLY CLOUD"/>
          <p:cNvSpPr txBox="1"/>
          <p:nvPr/>
        </p:nvSpPr>
        <p:spPr>
          <a:xfrm>
            <a:off x="9471728" y="4022633"/>
            <a:ext cx="3124861" cy="7662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11" name="image47.png" descr="image47.png"/>
          <p:cNvPicPr>
            <a:picLocks noChangeAspect="1"/>
          </p:cNvPicPr>
          <p:nvPr/>
        </p:nvPicPr>
        <p:blipFill>
          <a:blip r:embed="rId3" cstate="email">
            <a:alphaModFix amt="34000"/>
            <a:extLst>
              <a:ext uri="{28A0092B-C50C-407E-A947-70E740481C1C}">
                <a14:useLocalDpi xmlns:a14="http://schemas.microsoft.com/office/drawing/2010/main"/>
              </a:ext>
            </a:extLst>
          </a:blip>
          <a:stretch>
            <a:fillRect/>
          </a:stretch>
        </p:blipFill>
        <p:spPr>
          <a:xfrm>
            <a:off x="8681584" y="6389535"/>
            <a:ext cx="1657158" cy="1261513"/>
          </a:xfrm>
          <a:prstGeom prst="rect">
            <a:avLst/>
          </a:prstGeom>
          <a:ln w="12700">
            <a:miter lim="400000"/>
          </a:ln>
        </p:spPr>
      </p:pic>
      <p:pic>
        <p:nvPicPr>
          <p:cNvPr id="812" name="image48.png" descr="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21453611" y="6573208"/>
            <a:ext cx="2000263" cy="945124"/>
          </a:xfrm>
          <a:prstGeom prst="rect">
            <a:avLst/>
          </a:prstGeom>
          <a:ln w="12700">
            <a:miter lim="400000"/>
          </a:ln>
        </p:spPr>
      </p:pic>
      <p:sp>
        <p:nvSpPr>
          <p:cNvPr id="813" name="MULTI-CLOUD"/>
          <p:cNvSpPr txBox="1"/>
          <p:nvPr/>
        </p:nvSpPr>
        <p:spPr>
          <a:xfrm>
            <a:off x="17001636" y="4022633"/>
            <a:ext cx="3152643" cy="7662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14" name="Arrow"/>
          <p:cNvSpPr/>
          <p:nvPr/>
        </p:nvSpPr>
        <p:spPr>
          <a:xfrm>
            <a:off x="7048358" y="7735796"/>
            <a:ext cx="1146370"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15" name="Azure"/>
          <p:cNvSpPr txBox="1"/>
          <p:nvPr/>
        </p:nvSpPr>
        <p:spPr>
          <a:xfrm>
            <a:off x="16042015" y="9173839"/>
            <a:ext cx="1118361" cy="704465"/>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rPr lang="en-US" dirty="0"/>
              <a:t>AWS</a:t>
            </a:r>
            <a:endParaRPr dirty="0"/>
          </a:p>
        </p:txBody>
      </p:sp>
      <p:pic>
        <p:nvPicPr>
          <p:cNvPr id="816" name="image48.png" descr="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15601066" y="6573208"/>
            <a:ext cx="2000263" cy="945124"/>
          </a:xfrm>
          <a:prstGeom prst="rect">
            <a:avLst/>
          </a:prstGeom>
          <a:ln w="12700">
            <a:miter lim="400000"/>
          </a:ln>
        </p:spPr>
      </p:pic>
      <p:sp>
        <p:nvSpPr>
          <p:cNvPr id="817" name="GCP"/>
          <p:cNvSpPr txBox="1"/>
          <p:nvPr/>
        </p:nvSpPr>
        <p:spPr>
          <a:xfrm>
            <a:off x="19016423" y="9174705"/>
            <a:ext cx="1022094"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18" name="image48.png" descr="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18527337" y="6573208"/>
            <a:ext cx="2000264" cy="945124"/>
          </a:xfrm>
          <a:prstGeom prst="rect">
            <a:avLst/>
          </a:prstGeom>
          <a:ln w="12700">
            <a:miter lim="400000"/>
          </a:ln>
        </p:spPr>
      </p:pic>
      <p:sp>
        <p:nvSpPr>
          <p:cNvPr id="819" name="…"/>
          <p:cNvSpPr txBox="1"/>
          <p:nvPr/>
        </p:nvSpPr>
        <p:spPr>
          <a:xfrm>
            <a:off x="22166420" y="9174705"/>
            <a:ext cx="574642"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20" name="+"/>
          <p:cNvSpPr txBox="1"/>
          <p:nvPr/>
        </p:nvSpPr>
        <p:spPr>
          <a:xfrm>
            <a:off x="14067918" y="7390349"/>
            <a:ext cx="1337428" cy="1831339"/>
          </a:xfrm>
          <a:prstGeom prst="rect">
            <a:avLst/>
          </a:prstGeom>
          <a:ln w="12700">
            <a:miter lim="400000"/>
          </a:ln>
          <a:extLst>
            <a:ext uri="{C572A759-6A51-4108-AA02-DFA0A04FC94B}">
              <ma14:wrappingTextBoxFlag xmlns="" xmlns:ma14="http://schemas.microsoft.com/office/mac/drawingml/2011/main" val="1"/>
            </a:ext>
          </a:extLst>
        </p:spPr>
        <p:txBody>
          <a:bodyPr wrap="none" lIns="121918" tIns="121918" rIns="121918" bIns="121918" anchor="b">
            <a:spAutoFit/>
          </a:bodyPr>
          <a:lstStyle>
            <a:lvl1pPr>
              <a:defRPr sz="10400">
                <a:solidFill>
                  <a:srgbClr val="535353"/>
                </a:solidFill>
                <a:latin typeface="Tahoma"/>
                <a:ea typeface="Tahoma"/>
                <a:cs typeface="Tahoma"/>
                <a:sym typeface="Tahoma"/>
              </a:defRPr>
            </a:lvl1pPr>
          </a:lstStyle>
          <a:p>
            <a:r>
              <a:t>+</a:t>
            </a:r>
          </a:p>
        </p:txBody>
      </p:sp>
      <p:sp>
        <p:nvSpPr>
          <p:cNvPr id="821" name="AWS"/>
          <p:cNvSpPr txBox="1"/>
          <p:nvPr/>
        </p:nvSpPr>
        <p:spPr>
          <a:xfrm>
            <a:off x="12031632" y="9188639"/>
            <a:ext cx="1112729" cy="7027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22" name="image48.png" descr="image48.png"/>
          <p:cNvPicPr>
            <a:picLocks noChangeAspect="1"/>
          </p:cNvPicPr>
          <p:nvPr/>
        </p:nvPicPr>
        <p:blipFill>
          <a:blip r:embed="rId4" cstate="email">
            <a:alphaModFix amt="34000"/>
            <a:extLst>
              <a:ext uri="{28A0092B-C50C-407E-A947-70E740481C1C}">
                <a14:useLocalDpi xmlns:a14="http://schemas.microsoft.com/office/drawing/2010/main"/>
              </a:ext>
            </a:extLst>
          </a:blip>
          <a:stretch>
            <a:fillRect/>
          </a:stretch>
        </p:blipFill>
        <p:spPr>
          <a:xfrm>
            <a:off x="11562467" y="6611308"/>
            <a:ext cx="2000263" cy="945124"/>
          </a:xfrm>
          <a:prstGeom prst="rect">
            <a:avLst/>
          </a:prstGeom>
          <a:ln w="12700">
            <a:miter lim="400000"/>
          </a:ln>
        </p:spPr>
      </p:pic>
      <p:sp>
        <p:nvSpPr>
          <p:cNvPr id="823" name="Rectangle"/>
          <p:cNvSpPr/>
          <p:nvPr/>
        </p:nvSpPr>
        <p:spPr>
          <a:xfrm>
            <a:off x="2466427" y="6563045"/>
            <a:ext cx="3470726" cy="3557466"/>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24" name="image46.png" descr="image46.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2287691" y="6186906"/>
            <a:ext cx="3737765" cy="4238236"/>
          </a:xfrm>
          <a:prstGeom prst="rect">
            <a:avLst/>
          </a:prstGeom>
          <a:ln w="12700">
            <a:miter lim="400000"/>
          </a:ln>
        </p:spPr>
      </p:pic>
      <p:sp>
        <p:nvSpPr>
          <p:cNvPr id="825" name="Rectangle"/>
          <p:cNvSpPr/>
          <p:nvPr/>
        </p:nvSpPr>
        <p:spPr>
          <a:xfrm>
            <a:off x="2258689" y="6464520"/>
            <a:ext cx="3886203" cy="3683002"/>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pic>
        <p:nvPicPr>
          <p:cNvPr id="826" name="image47.png" descr="image47.png"/>
          <p:cNvPicPr>
            <a:picLocks noChangeAspect="1"/>
          </p:cNvPicPr>
          <p:nvPr/>
        </p:nvPicPr>
        <p:blipFill>
          <a:blip r:embed="rId6" cstate="email">
            <a:alphaModFix amt="34000"/>
            <a:extLst>
              <a:ext uri="{28A0092B-C50C-407E-A947-70E740481C1C}">
                <a14:useLocalDpi xmlns:a14="http://schemas.microsoft.com/office/drawing/2010/main"/>
              </a:ext>
            </a:extLst>
          </a:blip>
          <a:stretch>
            <a:fillRect/>
          </a:stretch>
        </p:blipFill>
        <p:spPr>
          <a:xfrm>
            <a:off x="1812820" y="6531916"/>
            <a:ext cx="5091770" cy="3876110"/>
          </a:xfrm>
          <a:prstGeom prst="rect">
            <a:avLst/>
          </a:prstGeom>
          <a:ln w="12700">
            <a:miter lim="400000"/>
          </a:ln>
        </p:spPr>
      </p:pic>
      <p:sp>
        <p:nvSpPr>
          <p:cNvPr id="827" name="Rectangle"/>
          <p:cNvSpPr/>
          <p:nvPr/>
        </p:nvSpPr>
        <p:spPr>
          <a:xfrm>
            <a:off x="2421117" y="6400800"/>
            <a:ext cx="3886202"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sp>
        <p:nvSpPr>
          <p:cNvPr id="828" name="Square"/>
          <p:cNvSpPr/>
          <p:nvPr/>
        </p:nvSpPr>
        <p:spPr>
          <a:xfrm>
            <a:off x="300726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29" name="Square"/>
          <p:cNvSpPr/>
          <p:nvPr/>
        </p:nvSpPr>
        <p:spPr>
          <a:xfrm>
            <a:off x="335682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0" name="Square"/>
          <p:cNvSpPr/>
          <p:nvPr/>
        </p:nvSpPr>
        <p:spPr>
          <a:xfrm>
            <a:off x="370637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1" name="Square"/>
          <p:cNvSpPr/>
          <p:nvPr/>
        </p:nvSpPr>
        <p:spPr>
          <a:xfrm>
            <a:off x="405592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2" name="Square"/>
          <p:cNvSpPr/>
          <p:nvPr/>
        </p:nvSpPr>
        <p:spPr>
          <a:xfrm>
            <a:off x="4405479"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3" name="Square"/>
          <p:cNvSpPr/>
          <p:nvPr/>
        </p:nvSpPr>
        <p:spPr>
          <a:xfrm>
            <a:off x="4755031"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4" name="Square"/>
          <p:cNvSpPr/>
          <p:nvPr/>
        </p:nvSpPr>
        <p:spPr>
          <a:xfrm>
            <a:off x="5104584"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5" name="Square"/>
          <p:cNvSpPr/>
          <p:nvPr/>
        </p:nvSpPr>
        <p:spPr>
          <a:xfrm>
            <a:off x="5454136" y="69743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6" name="Square"/>
          <p:cNvSpPr/>
          <p:nvPr/>
        </p:nvSpPr>
        <p:spPr>
          <a:xfrm>
            <a:off x="300726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7" name="Square"/>
          <p:cNvSpPr/>
          <p:nvPr/>
        </p:nvSpPr>
        <p:spPr>
          <a:xfrm>
            <a:off x="335682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8" name="Square"/>
          <p:cNvSpPr/>
          <p:nvPr/>
        </p:nvSpPr>
        <p:spPr>
          <a:xfrm>
            <a:off x="370637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39" name="Square"/>
          <p:cNvSpPr/>
          <p:nvPr/>
        </p:nvSpPr>
        <p:spPr>
          <a:xfrm>
            <a:off x="405592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0" name="Square"/>
          <p:cNvSpPr/>
          <p:nvPr/>
        </p:nvSpPr>
        <p:spPr>
          <a:xfrm>
            <a:off x="4405479"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1" name="Square"/>
          <p:cNvSpPr/>
          <p:nvPr/>
        </p:nvSpPr>
        <p:spPr>
          <a:xfrm>
            <a:off x="4755031"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2" name="Square"/>
          <p:cNvSpPr/>
          <p:nvPr/>
        </p:nvSpPr>
        <p:spPr>
          <a:xfrm>
            <a:off x="5104584"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3" name="Square"/>
          <p:cNvSpPr/>
          <p:nvPr/>
        </p:nvSpPr>
        <p:spPr>
          <a:xfrm>
            <a:off x="5454136" y="7332264"/>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4" name="Square"/>
          <p:cNvSpPr/>
          <p:nvPr/>
        </p:nvSpPr>
        <p:spPr>
          <a:xfrm>
            <a:off x="300726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5" name="Square"/>
          <p:cNvSpPr/>
          <p:nvPr/>
        </p:nvSpPr>
        <p:spPr>
          <a:xfrm>
            <a:off x="335682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6" name="Square"/>
          <p:cNvSpPr/>
          <p:nvPr/>
        </p:nvSpPr>
        <p:spPr>
          <a:xfrm>
            <a:off x="370637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7" name="Square"/>
          <p:cNvSpPr/>
          <p:nvPr/>
        </p:nvSpPr>
        <p:spPr>
          <a:xfrm>
            <a:off x="405592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8" name="Square"/>
          <p:cNvSpPr/>
          <p:nvPr/>
        </p:nvSpPr>
        <p:spPr>
          <a:xfrm>
            <a:off x="4405479"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49" name="Square"/>
          <p:cNvSpPr/>
          <p:nvPr/>
        </p:nvSpPr>
        <p:spPr>
          <a:xfrm>
            <a:off x="4755031"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0" name="Square"/>
          <p:cNvSpPr/>
          <p:nvPr/>
        </p:nvSpPr>
        <p:spPr>
          <a:xfrm>
            <a:off x="5104584"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1" name="Square"/>
          <p:cNvSpPr/>
          <p:nvPr/>
        </p:nvSpPr>
        <p:spPr>
          <a:xfrm>
            <a:off x="5454136" y="76901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2" name="Square"/>
          <p:cNvSpPr/>
          <p:nvPr/>
        </p:nvSpPr>
        <p:spPr>
          <a:xfrm>
            <a:off x="300726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3" name="Square"/>
          <p:cNvSpPr/>
          <p:nvPr/>
        </p:nvSpPr>
        <p:spPr>
          <a:xfrm>
            <a:off x="335682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4" name="Square"/>
          <p:cNvSpPr/>
          <p:nvPr/>
        </p:nvSpPr>
        <p:spPr>
          <a:xfrm>
            <a:off x="370637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5" name="Square"/>
          <p:cNvSpPr/>
          <p:nvPr/>
        </p:nvSpPr>
        <p:spPr>
          <a:xfrm>
            <a:off x="405592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6" name="Square"/>
          <p:cNvSpPr/>
          <p:nvPr/>
        </p:nvSpPr>
        <p:spPr>
          <a:xfrm>
            <a:off x="4405479"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7" name="Square"/>
          <p:cNvSpPr/>
          <p:nvPr/>
        </p:nvSpPr>
        <p:spPr>
          <a:xfrm>
            <a:off x="4755031"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8" name="Square"/>
          <p:cNvSpPr/>
          <p:nvPr/>
        </p:nvSpPr>
        <p:spPr>
          <a:xfrm>
            <a:off x="5104584"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59" name="Square"/>
          <p:cNvSpPr/>
          <p:nvPr/>
        </p:nvSpPr>
        <p:spPr>
          <a:xfrm>
            <a:off x="5454136" y="8048063"/>
            <a:ext cx="190502" cy="190502"/>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latin typeface="+mj-lt"/>
                <a:ea typeface="+mj-ea"/>
                <a:cs typeface="+mj-cs"/>
                <a:sym typeface="Helvetica"/>
              </a:defRPr>
            </a:pPr>
            <a:endParaRPr/>
          </a:p>
        </p:txBody>
      </p:sp>
      <p:sp>
        <p:nvSpPr>
          <p:cNvPr id="860" name="Rectangle"/>
          <p:cNvSpPr/>
          <p:nvPr/>
        </p:nvSpPr>
        <p:spPr>
          <a:xfrm>
            <a:off x="2608988" y="6617219"/>
            <a:ext cx="3434262"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latin typeface="+mj-lt"/>
                <a:ea typeface="+mj-ea"/>
                <a:cs typeface="+mj-cs"/>
                <a:sym typeface="Helvetica"/>
              </a:defRPr>
            </a:pPr>
            <a:endParaRPr/>
          </a:p>
        </p:txBody>
      </p:sp>
      <p:grpSp>
        <p:nvGrpSpPr>
          <p:cNvPr id="868" name="Group"/>
          <p:cNvGrpSpPr/>
          <p:nvPr/>
        </p:nvGrpSpPr>
        <p:grpSpPr>
          <a:xfrm>
            <a:off x="3007270" y="8610379"/>
            <a:ext cx="2611030" cy="1214970"/>
            <a:chOff x="0" y="0"/>
            <a:chExt cx="2611029" cy="1214969"/>
          </a:xfrm>
        </p:grpSpPr>
        <p:sp>
          <p:nvSpPr>
            <p:cNvPr id="861" name="Rectangle"/>
            <p:cNvSpPr/>
            <p:nvPr/>
          </p:nvSpPr>
          <p:spPr>
            <a:xfrm>
              <a:off x="8895" y="-1"/>
              <a:ext cx="2600353" cy="1210823"/>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mj-lt"/>
                  <a:ea typeface="+mj-ea"/>
                  <a:cs typeface="+mj-cs"/>
                  <a:sym typeface="Helvetica"/>
                </a:defRPr>
              </a:pPr>
              <a:endParaRPr/>
            </a:p>
          </p:txBody>
        </p:sp>
        <p:sp>
          <p:nvSpPr>
            <p:cNvPr id="862" name="Line"/>
            <p:cNvSpPr/>
            <p:nvPr/>
          </p:nvSpPr>
          <p:spPr>
            <a:xfrm flipV="1">
              <a:off x="1943507"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3" name="Line"/>
            <p:cNvSpPr/>
            <p:nvPr/>
          </p:nvSpPr>
          <p:spPr>
            <a:xfrm flipV="1">
              <a:off x="1309071"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4" name="Line"/>
            <p:cNvSpPr/>
            <p:nvPr/>
          </p:nvSpPr>
          <p:spPr>
            <a:xfrm flipV="1">
              <a:off x="674634" y="20733"/>
              <a:ext cx="2" cy="1194237"/>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5" name="Line"/>
            <p:cNvSpPr/>
            <p:nvPr/>
          </p:nvSpPr>
          <p:spPr>
            <a:xfrm>
              <a:off x="7113" y="927100"/>
              <a:ext cx="2603917"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6" name="Line"/>
            <p:cNvSpPr/>
            <p:nvPr/>
          </p:nvSpPr>
          <p:spPr>
            <a:xfrm>
              <a:off x="0" y="620184"/>
              <a:ext cx="2600353"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67" name="Line"/>
            <p:cNvSpPr/>
            <p:nvPr/>
          </p:nvSpPr>
          <p:spPr>
            <a:xfrm>
              <a:off x="25399" y="313266"/>
              <a:ext cx="2567345" cy="2"/>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69" name="TRADITIONAL DATACENTER"/>
          <p:cNvSpPr txBox="1"/>
          <p:nvPr/>
        </p:nvSpPr>
        <p:spPr>
          <a:xfrm>
            <a:off x="2760538" y="3774983"/>
            <a:ext cx="3128036" cy="1261533"/>
          </a:xfrm>
          <a:prstGeom prst="rect">
            <a:avLst/>
          </a:prstGeom>
          <a:ln w="12700">
            <a:miter lim="400000"/>
          </a:ln>
          <a:extLst>
            <a:ext uri="{C572A759-6A51-4108-AA02-DFA0A04FC94B}">
              <ma14:wrappingTextBoxFlag xmlns=""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extLst>
      <p:ext uri="{BB962C8B-B14F-4D97-AF65-F5344CB8AC3E}">
        <p14:creationId xmlns:p14="http://schemas.microsoft.com/office/powerpoint/2010/main" val="264659990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B8EB3B-84DF-7242-8422-ECDA5E5CC43D}"/>
              </a:ext>
            </a:extLst>
          </p:cNvPr>
          <p:cNvPicPr>
            <a:picLocks noChangeAspect="1"/>
          </p:cNvPicPr>
          <p:nvPr/>
        </p:nvPicPr>
        <p:blipFill>
          <a:blip r:embed="rId3"/>
          <a:stretch>
            <a:fillRect/>
          </a:stretch>
        </p:blipFill>
        <p:spPr>
          <a:xfrm>
            <a:off x="5929228" y="2583112"/>
            <a:ext cx="12446765" cy="2903287"/>
          </a:xfrm>
          <a:prstGeom prst="rect">
            <a:avLst/>
          </a:prstGeom>
        </p:spPr>
      </p:pic>
    </p:spTree>
    <p:extLst>
      <p:ext uri="{BB962C8B-B14F-4D97-AF65-F5344CB8AC3E}">
        <p14:creationId xmlns:p14="http://schemas.microsoft.com/office/powerpoint/2010/main" val="162100778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F2FC27-E45A-B745-ACF0-975EFC8CC70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133170" y="2720897"/>
            <a:ext cx="15723219" cy="9532267"/>
          </a:xfrm>
          <a:prstGeom prst="rect">
            <a:avLst/>
          </a:prstGeom>
        </p:spPr>
      </p:pic>
    </p:spTree>
    <p:extLst>
      <p:ext uri="{BB962C8B-B14F-4D97-AF65-F5344CB8AC3E}">
        <p14:creationId xmlns:p14="http://schemas.microsoft.com/office/powerpoint/2010/main" val="73793381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D8F6C-0FAB-3D45-A55E-40E36E16A293}"/>
              </a:ext>
            </a:extLst>
          </p:cNvPr>
          <p:cNvPicPr>
            <a:picLocks noChangeAspect="1"/>
          </p:cNvPicPr>
          <p:nvPr/>
        </p:nvPicPr>
        <p:blipFill>
          <a:blip r:embed="rId3"/>
          <a:stretch>
            <a:fillRect/>
          </a:stretch>
        </p:blipFill>
        <p:spPr>
          <a:xfrm>
            <a:off x="6102969" y="2543252"/>
            <a:ext cx="12653381" cy="9757042"/>
          </a:xfrm>
          <a:prstGeom prst="rect">
            <a:avLst/>
          </a:prstGeom>
        </p:spPr>
      </p:pic>
    </p:spTree>
    <p:extLst>
      <p:ext uri="{BB962C8B-B14F-4D97-AF65-F5344CB8AC3E}">
        <p14:creationId xmlns:p14="http://schemas.microsoft.com/office/powerpoint/2010/main" val="399339039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99B5D-B2E5-5E4D-AAB4-987EAA7C717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38"/>
          <a:stretch/>
        </p:blipFill>
        <p:spPr>
          <a:xfrm>
            <a:off x="6110868" y="2461321"/>
            <a:ext cx="11797991" cy="9403577"/>
          </a:xfrm>
          <a:prstGeom prst="rect">
            <a:avLst/>
          </a:prstGeom>
        </p:spPr>
      </p:pic>
    </p:spTree>
    <p:extLst>
      <p:ext uri="{BB962C8B-B14F-4D97-AF65-F5344CB8AC3E}">
        <p14:creationId xmlns:p14="http://schemas.microsoft.com/office/powerpoint/2010/main" val="304340148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6DD496-4300-6247-B868-CBD5D8895D20}"/>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524EAF76-0932-574E-B827-8E2F29AFB55B}"/>
              </a:ext>
            </a:extLst>
          </p:cNvPr>
          <p:cNvSpPr>
            <a:spLocks noGrp="1"/>
          </p:cNvSpPr>
          <p:nvPr>
            <p:ph type="title"/>
          </p:nvPr>
        </p:nvSpPr>
        <p:spPr/>
        <p:txBody>
          <a:bodyPr/>
          <a:lstStyle/>
          <a:p>
            <a:r>
              <a:rPr lang="en-US" dirty="0"/>
              <a:t>Terraform Configuration</a:t>
            </a:r>
          </a:p>
        </p:txBody>
      </p:sp>
    </p:spTree>
    <p:extLst>
      <p:ext uri="{BB962C8B-B14F-4D97-AF65-F5344CB8AC3E}">
        <p14:creationId xmlns:p14="http://schemas.microsoft.com/office/powerpoint/2010/main" val="247584506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8E8B9-1029-3947-ABBA-422AB0DA72A3}"/>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terraform</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required_version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0.11.7"</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BAA884D9-F74C-924E-966F-1E2B31AF20F2}"/>
              </a:ext>
            </a:extLst>
          </p:cNvPr>
          <p:cNvSpPr>
            <a:spLocks noGrp="1"/>
          </p:cNvSpPr>
          <p:nvPr>
            <p:ph type="title"/>
          </p:nvPr>
        </p:nvSpPr>
        <p:spPr/>
        <p:txBody>
          <a:bodyPr/>
          <a:lstStyle/>
          <a:p>
            <a:r>
              <a:rPr lang="en-US" dirty="0"/>
              <a:t>Terraform</a:t>
            </a:r>
          </a:p>
        </p:txBody>
      </p:sp>
      <p:sp>
        <p:nvSpPr>
          <p:cNvPr id="4" name="Text Placeholder 3">
            <a:extLst>
              <a:ext uri="{FF2B5EF4-FFF2-40B4-BE49-F238E27FC236}">
                <a16:creationId xmlns:a16="http://schemas.microsoft.com/office/drawing/2014/main" id="{E247F303-F51C-1548-90B3-D561B63310F4}"/>
              </a:ext>
            </a:extLst>
          </p:cNvPr>
          <p:cNvSpPr>
            <a:spLocks noGrp="1"/>
          </p:cNvSpPr>
          <p:nvPr>
            <p:ph type="body" sz="quarter" idx="10"/>
          </p:nvPr>
        </p:nvSpPr>
        <p:spPr/>
        <p:txBody>
          <a:bodyPr/>
          <a:lstStyle/>
          <a:p>
            <a:r>
              <a:rPr lang="en-US" dirty="0">
                <a:hlinkClick r:id="rId3"/>
              </a:rPr>
              <a:t>https://</a:t>
            </a:r>
            <a:r>
              <a:rPr lang="en-US" dirty="0" err="1">
                <a:hlinkClick r:id="rId3"/>
              </a:rPr>
              <a:t>www.terraform.io</a:t>
            </a:r>
            <a:r>
              <a:rPr lang="en-US" dirty="0">
                <a:hlinkClick r:id="rId3"/>
              </a:rPr>
              <a:t>/docs/configuration/</a:t>
            </a:r>
            <a:r>
              <a:rPr lang="en-US" dirty="0" err="1">
                <a:hlinkClick r:id="rId3"/>
              </a:rPr>
              <a:t>terraform.html</a:t>
            </a:r>
            <a:endParaRPr lang="en-US" dirty="0"/>
          </a:p>
        </p:txBody>
      </p:sp>
      <p:graphicFrame>
        <p:nvGraphicFramePr>
          <p:cNvPr id="7" name="Table 6">
            <a:extLst>
              <a:ext uri="{FF2B5EF4-FFF2-40B4-BE49-F238E27FC236}">
                <a16:creationId xmlns:a16="http://schemas.microsoft.com/office/drawing/2014/main" id="{400A2F90-F689-EF47-816D-2937C4C5BBC4}"/>
              </a:ext>
            </a:extLst>
          </p:cNvPr>
          <p:cNvGraphicFramePr>
            <a:graphicFrameLocks noGrp="1"/>
          </p:cNvGraphicFramePr>
          <p:nvPr>
            <p:extLst>
              <p:ext uri="{D42A27DB-BD31-4B8C-83A1-F6EECF244321}">
                <p14:modId xmlns:p14="http://schemas.microsoft.com/office/powerpoint/2010/main" val="3086960843"/>
              </p:ext>
            </p:extLst>
          </p:nvPr>
        </p:nvGraphicFramePr>
        <p:xfrm>
          <a:off x="6358466" y="7273943"/>
          <a:ext cx="16840200" cy="5317068"/>
        </p:xfrm>
        <a:graphic>
          <a:graphicData uri="http://schemas.openxmlformats.org/drawingml/2006/table">
            <a:tbl>
              <a:tblPr bandRow="1">
                <a:tableStyleId>{CF821DB8-F4EB-4A41-A1BA-3FCAFE7338EE}</a:tableStyleId>
              </a:tblPr>
              <a:tblGrid>
                <a:gridCol w="3606800">
                  <a:extLst>
                    <a:ext uri="{9D8B030D-6E8A-4147-A177-3AD203B41FA5}">
                      <a16:colId xmlns:a16="http://schemas.microsoft.com/office/drawing/2014/main" val="627481481"/>
                    </a:ext>
                  </a:extLst>
                </a:gridCol>
                <a:gridCol w="9144000">
                  <a:extLst>
                    <a:ext uri="{9D8B030D-6E8A-4147-A177-3AD203B41FA5}">
                      <a16:colId xmlns:a16="http://schemas.microsoft.com/office/drawing/2014/main" val="1986468216"/>
                    </a:ext>
                  </a:extLst>
                </a:gridCol>
                <a:gridCol w="4089400">
                  <a:extLst>
                    <a:ext uri="{9D8B030D-6E8A-4147-A177-3AD203B41FA5}">
                      <a16:colId xmlns:a16="http://schemas.microsoft.com/office/drawing/2014/main" val="3743842009"/>
                    </a:ext>
                  </a:extLst>
                </a:gridCol>
              </a:tblGrid>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Exact version equality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12155319"/>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Exclude version</a:t>
                      </a:r>
                    </a:p>
                  </a:txBody>
                  <a:tcPr>
                    <a:lnT w="12700" cap="flat" cmpd="sng" algn="ctr">
                      <a:solidFill>
                        <a:schemeClr val="tx1"/>
                      </a:solidFill>
                      <a:prstDash val="solid"/>
                      <a:round/>
                      <a:headEnd type="none" w="med" len="med"/>
                      <a:tailEnd type="none" w="med" len="med"/>
                    </a:lnT>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 0.11.6</a:t>
                      </a:r>
                    </a:p>
                  </a:txBody>
                  <a:tcPr/>
                </a:tc>
                <a:extLst>
                  <a:ext uri="{0D108BD9-81ED-4DB2-BD59-A6C34878D82A}">
                    <a16:rowId xmlns:a16="http://schemas.microsoft.com/office/drawing/2014/main" val="1674593428"/>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&gt;= &lt; &lt;=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Version comparison</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0.11.4</a:t>
                      </a:r>
                    </a:p>
                  </a:txBody>
                  <a:tcPr/>
                </a:tc>
                <a:extLst>
                  <a:ext uri="{0D108BD9-81ED-4DB2-BD59-A6C34878D82A}">
                    <a16:rowId xmlns:a16="http://schemas.microsoft.com/office/drawing/2014/main" val="3604308214"/>
                  </a:ext>
                </a:extLst>
              </a:tr>
              <a:tr h="1329267">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Pessimistic constraint</a:t>
                      </a:r>
                    </a:p>
                  </a:txBody>
                  <a:tcPr/>
                </a:tc>
                <a:tc>
                  <a:txBody>
                    <a:bodyPr/>
                    <a:lstStyle/>
                    <a:p>
                      <a:r>
                        <a:rPr lang="en-US" sz="4800" dirty="0">
                          <a:latin typeface="Menlo" panose="020B0609030804020204" pitchFamily="49" charset="0"/>
                          <a:ea typeface="Menlo" panose="020B0609030804020204" pitchFamily="49" charset="0"/>
                          <a:cs typeface="Menlo" panose="020B0609030804020204" pitchFamily="49" charset="0"/>
                        </a:rPr>
                        <a:t>~&gt; 0.11.7</a:t>
                      </a:r>
                    </a:p>
                  </a:txBody>
                  <a:tcPr/>
                </a:tc>
                <a:extLst>
                  <a:ext uri="{0D108BD9-81ED-4DB2-BD59-A6C34878D82A}">
                    <a16:rowId xmlns:a16="http://schemas.microsoft.com/office/drawing/2014/main" val="2677292650"/>
                  </a:ext>
                </a:extLst>
              </a:tr>
            </a:tbl>
          </a:graphicData>
        </a:graphic>
      </p:graphicFrame>
    </p:spTree>
    <p:extLst>
      <p:ext uri="{BB962C8B-B14F-4D97-AF65-F5344CB8AC3E}">
        <p14:creationId xmlns:p14="http://schemas.microsoft.com/office/powerpoint/2010/main" val="37243361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401088-6D14-8A40-9EAD-BE8825C85911}"/>
              </a:ext>
            </a:extLst>
          </p:cNvPr>
          <p:cNvSpPr>
            <a:spLocks noGrp="1"/>
          </p:cNvSpPr>
          <p:nvPr>
            <p:ph type="body" idx="1"/>
          </p:nvPr>
        </p:nvSpPr>
        <p:spPr/>
        <p:txBody>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1.4.0"</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E344BA24-BF32-9E4B-9A4D-F68B8D70CBD1}"/>
              </a:ext>
            </a:extLst>
          </p:cNvPr>
          <p:cNvSpPr>
            <a:spLocks noGrp="1"/>
          </p:cNvSpPr>
          <p:nvPr>
            <p:ph type="title"/>
          </p:nvPr>
        </p:nvSpPr>
        <p:spPr/>
        <p:txBody>
          <a:bodyPr>
            <a:normAutofit/>
          </a:bodyPr>
          <a:lstStyle/>
          <a:p>
            <a:r>
              <a:rPr lang="en-US" dirty="0" err="1"/>
              <a:t>AzureRm</a:t>
            </a:r>
            <a:r>
              <a:rPr lang="en-US" dirty="0"/>
              <a:t> Provider</a:t>
            </a:r>
          </a:p>
        </p:txBody>
      </p:sp>
      <p:sp>
        <p:nvSpPr>
          <p:cNvPr id="4" name="Text Placeholder 3">
            <a:extLst>
              <a:ext uri="{FF2B5EF4-FFF2-40B4-BE49-F238E27FC236}">
                <a16:creationId xmlns:a16="http://schemas.microsoft.com/office/drawing/2014/main" id="{0FE484EE-A9F4-1142-BCBD-DBCD662ED3B9}"/>
              </a:ext>
            </a:extLst>
          </p:cNvPr>
          <p:cNvSpPr>
            <a:spLocks noGrp="1"/>
          </p:cNvSpPr>
          <p:nvPr>
            <p:ph type="body" sz="quarter" idx="10"/>
          </p:nvPr>
        </p:nvSpPr>
        <p:spPr/>
        <p:txBody>
          <a:bodyPr/>
          <a:lstStyle/>
          <a:p>
            <a:r>
              <a:rPr lang="en-US" dirty="0"/>
              <a:t>https://</a:t>
            </a:r>
            <a:r>
              <a:rPr lang="en-US" dirty="0" err="1"/>
              <a:t>www.terraform.io</a:t>
            </a:r>
            <a:r>
              <a:rPr lang="en-US" dirty="0"/>
              <a:t>/docs/providers/</a:t>
            </a:r>
            <a:r>
              <a:rPr lang="en-US" dirty="0" err="1"/>
              <a:t>azurerm</a:t>
            </a:r>
            <a:r>
              <a:rPr lang="en-US" dirty="0"/>
              <a:t>/</a:t>
            </a:r>
            <a:r>
              <a:rPr lang="en-US" dirty="0" err="1"/>
              <a:t>index.html</a:t>
            </a:r>
            <a:endParaRPr lang="en-US" dirty="0"/>
          </a:p>
        </p:txBody>
      </p:sp>
    </p:spTree>
    <p:extLst>
      <p:ext uri="{BB962C8B-B14F-4D97-AF65-F5344CB8AC3E}">
        <p14:creationId xmlns:p14="http://schemas.microsoft.com/office/powerpoint/2010/main" val="64472176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28CCE-F3C9-B144-BB7B-926610EDA311}"/>
              </a:ext>
            </a:extLst>
          </p:cNvPr>
          <p:cNvSpPr>
            <a:spLocks noGrp="1"/>
          </p:cNvSpPr>
          <p:nvPr>
            <p:ph type="body" idx="1"/>
          </p:nvPr>
        </p:nvSpPr>
        <p:spPr/>
        <p:txBody>
          <a:bodyPr/>
          <a:lstStyle/>
          <a:p>
            <a:pPr marL="0" indent="0">
              <a:buNone/>
            </a:pPr>
            <a:endParaRPr lang="en-US" dirty="0"/>
          </a:p>
          <a:p>
            <a:pPr marL="0" indent="0">
              <a:buNone/>
            </a:pPr>
            <a:r>
              <a:rPr lang="en-US" dirty="0"/>
              <a:t>Azure CLI</a:t>
            </a:r>
          </a:p>
          <a:p>
            <a:pPr marL="0" indent="0">
              <a:buNone/>
            </a:pPr>
            <a:endParaRPr lang="en-US" dirty="0">
              <a:solidFill>
                <a:srgbClr val="A31515"/>
              </a:solidFill>
              <a:latin typeface="Menlo" panose="020B0609030804020204" pitchFamily="49" charset="0"/>
            </a:endParaRPr>
          </a:p>
          <a:p>
            <a:pPr marL="0" indent="0">
              <a:buNone/>
            </a:pPr>
            <a:r>
              <a:rPr lang="en-US" dirty="0" err="1">
                <a:solidFill>
                  <a:srgbClr val="A31515"/>
                </a:solidFill>
                <a:latin typeface="Menlo" panose="020B0609030804020204" pitchFamily="49" charset="0"/>
              </a:rPr>
              <a:t>az</a:t>
            </a:r>
            <a:r>
              <a:rPr lang="en-US" dirty="0">
                <a:solidFill>
                  <a:srgbClr val="A31515"/>
                </a:solidFill>
                <a:latin typeface="Menlo" panose="020B0609030804020204" pitchFamily="49" charset="0"/>
              </a:rPr>
              <a:t> login</a:t>
            </a:r>
          </a:p>
          <a:p>
            <a:pPr marL="0" indent="0">
              <a:buNone/>
            </a:pPr>
            <a:endParaRPr lang="en-US" dirty="0"/>
          </a:p>
          <a:p>
            <a:r>
              <a:rPr lang="en-US" dirty="0"/>
              <a:t>Uses your own credentials</a:t>
            </a:r>
          </a:p>
          <a:p>
            <a:r>
              <a:rPr lang="en-US" dirty="0"/>
              <a:t>Great for local development</a:t>
            </a:r>
          </a:p>
          <a:p>
            <a:r>
              <a:rPr lang="en-US" dirty="0"/>
              <a:t>Also how the Azure Cloud Shell works</a:t>
            </a:r>
          </a:p>
        </p:txBody>
      </p:sp>
      <p:sp>
        <p:nvSpPr>
          <p:cNvPr id="3" name="Title 2">
            <a:extLst>
              <a:ext uri="{FF2B5EF4-FFF2-40B4-BE49-F238E27FC236}">
                <a16:creationId xmlns:a16="http://schemas.microsoft.com/office/drawing/2014/main" id="{D56D4A79-C60A-CA41-9E7B-0046F3C5F3BD}"/>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CD3AC592-FB0C-7943-82D5-B422A7896EC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66467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r>
              <a:rPr lang="en-US" dirty="0"/>
              <a:t>Preferred for shared environments</a:t>
            </a:r>
          </a:p>
          <a:p>
            <a:r>
              <a:rPr lang="en-US" dirty="0"/>
              <a:t>Works well in automation</a:t>
            </a:r>
          </a:p>
          <a:p>
            <a:r>
              <a:rPr lang="en-US" dirty="0"/>
              <a:t>Also how Terraform Enterprise works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8461942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5483531"/>
            <a:ext cx="14122400" cy="49736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pPr>
              <a:spcBef>
                <a:spcPts val="0"/>
              </a:spcBef>
            </a:pP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provider</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version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"1.4.0"</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subscription_id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"SUBSCRIPTION-ID"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client_secret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"CLIENT-SECRET"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err="1">
                <a:solidFill>
                  <a:srgbClr val="24292E"/>
                </a:solidFill>
                <a:latin typeface="Menlo" panose="020B0609030804020204" pitchFamily="49" charset="0"/>
                <a:ea typeface="Times New Roman" panose="02020603050405020304" pitchFamily="18" charset="0"/>
                <a:cs typeface="Times New Roman" panose="02020603050405020304" pitchFamily="18" charset="0"/>
              </a:rPr>
              <a:t>tenant_id</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b="0"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"TENANT-ID"</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b="0"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b="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398036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874"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75"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76"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877"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878"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879"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882" name="Group"/>
          <p:cNvGrpSpPr/>
          <p:nvPr/>
        </p:nvGrpSpPr>
        <p:grpSpPr>
          <a:xfrm>
            <a:off x="6736343" y="7645400"/>
            <a:ext cx="16525826" cy="1955800"/>
            <a:chOff x="0" y="0"/>
            <a:chExt cx="16525824" cy="1955800"/>
          </a:xfrm>
        </p:grpSpPr>
        <p:sp>
          <p:nvSpPr>
            <p:cNvPr id="880"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1"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5" name="Group"/>
          <p:cNvGrpSpPr/>
          <p:nvPr/>
        </p:nvGrpSpPr>
        <p:grpSpPr>
          <a:xfrm>
            <a:off x="6736343" y="9744451"/>
            <a:ext cx="16525826" cy="1959095"/>
            <a:chOff x="0" y="0"/>
            <a:chExt cx="16525824" cy="1959093"/>
          </a:xfrm>
        </p:grpSpPr>
        <p:sp>
          <p:nvSpPr>
            <p:cNvPr id="883"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4"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888" name="Group"/>
          <p:cNvGrpSpPr/>
          <p:nvPr/>
        </p:nvGrpSpPr>
        <p:grpSpPr>
          <a:xfrm>
            <a:off x="6736343" y="5575513"/>
            <a:ext cx="16525826" cy="1968502"/>
            <a:chOff x="0" y="0"/>
            <a:chExt cx="16525824" cy="1968500"/>
          </a:xfrm>
        </p:grpSpPr>
        <p:sp>
          <p:nvSpPr>
            <p:cNvPr id="886"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87"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889"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0"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1"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892" name="The 3 essential elements of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3 essential elements of infrastructure</a:t>
            </a:r>
          </a:p>
        </p:txBody>
      </p:sp>
    </p:spTree>
    <p:extLst>
      <p:ext uri="{BB962C8B-B14F-4D97-AF65-F5344CB8AC3E}">
        <p14:creationId xmlns:p14="http://schemas.microsoft.com/office/powerpoint/2010/main" val="414813518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A70F4-400F-0247-8C12-07DB922E1E30}"/>
              </a:ext>
            </a:extLst>
          </p:cNvPr>
          <p:cNvSpPr>
            <a:spLocks noGrp="1"/>
          </p:cNvSpPr>
          <p:nvPr>
            <p:ph type="body" idx="1"/>
          </p:nvPr>
        </p:nvSpPr>
        <p:spPr/>
        <p:txBody>
          <a:bodyPr/>
          <a:lstStyle/>
          <a:p>
            <a:pPr marL="0" indent="0">
              <a:buNone/>
            </a:pPr>
            <a:endParaRPr lang="en-US" dirty="0"/>
          </a:p>
          <a:p>
            <a:pPr marL="0" indent="0">
              <a:buNone/>
            </a:pPr>
            <a:r>
              <a:rPr lang="en-US" dirty="0"/>
              <a:t>Service Principal</a:t>
            </a:r>
          </a:p>
          <a:p>
            <a:pPr marL="0" indent="0">
              <a:buNone/>
            </a:pPr>
            <a:endParaRPr lang="en-US" dirty="0"/>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85A9DD5B-C221-374E-B5CC-099466E7AF5A}"/>
              </a:ext>
            </a:extLst>
          </p:cNvPr>
          <p:cNvSpPr>
            <a:spLocks noGrp="1"/>
          </p:cNvSpPr>
          <p:nvPr>
            <p:ph type="title"/>
          </p:nvPr>
        </p:nvSpPr>
        <p:spPr/>
        <p:txBody>
          <a:bodyPr/>
          <a:lstStyle/>
          <a:p>
            <a:r>
              <a:rPr lang="en-US" dirty="0"/>
              <a:t>Authentication to Azure</a:t>
            </a:r>
          </a:p>
        </p:txBody>
      </p:sp>
      <p:sp>
        <p:nvSpPr>
          <p:cNvPr id="4" name="Text Placeholder 3">
            <a:extLst>
              <a:ext uri="{FF2B5EF4-FFF2-40B4-BE49-F238E27FC236}">
                <a16:creationId xmlns:a16="http://schemas.microsoft.com/office/drawing/2014/main" id="{F2705828-5BD0-2B44-9DBC-A6317A708576}"/>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937B07A2-56DB-D043-A7D7-8012EECAEC7A}"/>
              </a:ext>
            </a:extLst>
          </p:cNvPr>
          <p:cNvSpPr txBox="1"/>
          <p:nvPr/>
        </p:nvSpPr>
        <p:spPr>
          <a:xfrm>
            <a:off x="1451869" y="6537153"/>
            <a:ext cx="14122400" cy="28664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b">
            <a:spAutoFit/>
          </a:bodyPr>
          <a:lstStyle/>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ARM_TENANT_ID=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ARM_SUBSCRIPTION_ID=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ARM_CLIENT_ID=</a:t>
            </a:r>
          </a:p>
          <a:p>
            <a:r>
              <a:rPr lang="en-US" dirty="0">
                <a:solidFill>
                  <a:srgbClr val="D73A49"/>
                </a:solidFill>
                <a:latin typeface="Menlo" panose="020B0609030804020204" pitchFamily="49" charset="0"/>
              </a:rPr>
              <a:t>export</a:t>
            </a:r>
            <a:r>
              <a:rPr lang="en-US" dirty="0">
                <a:solidFill>
                  <a:srgbClr val="6A737D"/>
                </a:solidFill>
                <a:latin typeface="Menlo" panose="020B0609030804020204" pitchFamily="49" charset="0"/>
              </a:rPr>
              <a:t> ARM_CLIENT_SECRET=</a:t>
            </a:r>
          </a:p>
        </p:txBody>
      </p:sp>
    </p:spTree>
    <p:extLst>
      <p:ext uri="{BB962C8B-B14F-4D97-AF65-F5344CB8AC3E}">
        <p14:creationId xmlns:p14="http://schemas.microsoft.com/office/powerpoint/2010/main" val="237015833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AF7005-CB1E-934E-AC9A-6FCD7E93DAEA}"/>
              </a:ext>
            </a:extLst>
          </p:cNvPr>
          <p:cNvSpPr>
            <a:spLocks noGrp="1"/>
          </p:cNvSpPr>
          <p:nvPr>
            <p:ph type="body" idx="1"/>
          </p:nvPr>
        </p:nvSpPr>
        <p:spPr/>
        <p:txBody>
          <a:bodyPr/>
          <a:lstStyle/>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1828B9A8-6970-644B-B3F6-D392053F601E}"/>
              </a:ext>
            </a:extLst>
          </p:cNvPr>
          <p:cNvSpPr>
            <a:spLocks noGrp="1"/>
          </p:cNvSpPr>
          <p:nvPr>
            <p:ph type="title"/>
          </p:nvPr>
        </p:nvSpPr>
        <p:spPr/>
        <p:txBody>
          <a:bodyPr/>
          <a:lstStyle/>
          <a:p>
            <a:r>
              <a:rPr lang="en-US" dirty="0"/>
              <a:t>Azure Location</a:t>
            </a:r>
          </a:p>
        </p:txBody>
      </p:sp>
      <p:sp>
        <p:nvSpPr>
          <p:cNvPr id="4" name="Text Placeholder 3">
            <a:extLst>
              <a:ext uri="{FF2B5EF4-FFF2-40B4-BE49-F238E27FC236}">
                <a16:creationId xmlns:a16="http://schemas.microsoft.com/office/drawing/2014/main" id="{C4374BC3-59C2-164F-9392-76F6D3E1A6F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18E6B9E9-E351-574A-8AED-8D9EDB6017F3}"/>
              </a:ext>
            </a:extLst>
          </p:cNvPr>
          <p:cNvSpPr/>
          <p:nvPr/>
        </p:nvSpPr>
        <p:spPr>
          <a:xfrm>
            <a:off x="1451869" y="4776221"/>
            <a:ext cx="14681200" cy="6388287"/>
          </a:xfrm>
          <a:prstGeom prst="rect">
            <a:avLst/>
          </a:prstGeom>
        </p:spPr>
        <p:txBody>
          <a:bodyPr wrap="square">
            <a:spAutoFit/>
          </a:bodyPr>
          <a:lstStyle/>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a:t>
            </a:r>
            <a:r>
              <a:rPr lang="en-US" b="0" dirty="0" err="1">
                <a:solidFill>
                  <a:srgbClr val="22863A"/>
                </a:solidFill>
                <a:latin typeface="Menlo" panose="020B0609030804020204" pitchFamily="49" charset="0"/>
              </a:rPr>
              <a:t>eastus</a:t>
            </a:r>
            <a:r>
              <a:rPr lang="en-US" b="0" dirty="0">
                <a:solidFill>
                  <a:srgbClr val="22863A"/>
                </a:solidFill>
                <a:latin typeface="Menlo" panose="020B0609030804020204" pitchFamily="49" charset="0"/>
              </a:rPr>
              <a:t>"</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a:p>
            <a:br>
              <a:rPr lang="en-US" b="0" dirty="0">
                <a:solidFill>
                  <a:srgbClr val="24292E"/>
                </a:solidFill>
                <a:latin typeface="Menlo" panose="020B0609030804020204" pitchFamily="49" charset="0"/>
              </a:rPr>
            </a:br>
            <a:endParaRPr lang="en-US" b="0" dirty="0">
              <a:solidFill>
                <a:srgbClr val="24292E"/>
              </a:solidFill>
              <a:latin typeface="Menlo" panose="020B0609030804020204" pitchFamily="49" charset="0"/>
            </a:endParaRPr>
          </a:p>
          <a:p>
            <a:r>
              <a:rPr lang="en-US" b="0" dirty="0">
                <a:solidFill>
                  <a:srgbClr val="D73A49"/>
                </a:solidFill>
                <a:latin typeface="Menlo" panose="020B0609030804020204" pitchFamily="49" charset="0"/>
              </a:rPr>
              <a:t>resource</a:t>
            </a:r>
            <a:r>
              <a:rPr lang="en-US" b="0" dirty="0">
                <a:solidFill>
                  <a:srgbClr val="22863A"/>
                </a:solidFill>
                <a:latin typeface="Menlo" panose="020B0609030804020204" pitchFamily="49" charset="0"/>
              </a:rPr>
              <a:t> "</a:t>
            </a:r>
            <a:r>
              <a:rPr lang="en-US" b="0" dirty="0" err="1">
                <a:solidFill>
                  <a:srgbClr val="22863A"/>
                </a:solidFill>
                <a:latin typeface="Menlo" panose="020B0609030804020204" pitchFamily="49" charset="0"/>
              </a:rPr>
              <a:t>azurerm_resource_group</a:t>
            </a:r>
            <a:r>
              <a:rPr lang="en-US" b="0" dirty="0">
                <a:solidFill>
                  <a:srgbClr val="22863A"/>
                </a:solidFill>
                <a:latin typeface="Menlo" panose="020B0609030804020204" pitchFamily="49" charset="0"/>
              </a:rPr>
              <a:t>" "main"</a:t>
            </a:r>
            <a:r>
              <a:rPr lang="en-US" b="0" dirty="0">
                <a:solidFill>
                  <a:srgbClr val="24292E"/>
                </a:solidFill>
                <a:latin typeface="Menlo" panose="020B0609030804020204" pitchFamily="49" charset="0"/>
              </a:rPr>
              <a:t> {</a:t>
            </a:r>
            <a:endParaRPr lang="en-US" b="0" dirty="0">
              <a:solidFill>
                <a:srgbClr val="22863A"/>
              </a:solidFill>
              <a:latin typeface="Menlo" panose="020B0609030804020204" pitchFamily="49" charset="0"/>
            </a:endParaRPr>
          </a:p>
          <a:p>
            <a:r>
              <a:rPr lang="en-US" b="0" dirty="0">
                <a:solidFill>
                  <a:srgbClr val="24292E"/>
                </a:solidFill>
                <a:latin typeface="Menlo" panose="020B0609030804020204" pitchFamily="49" charset="0"/>
              </a:rPr>
              <a:t>  location </a:t>
            </a:r>
            <a:r>
              <a:rPr lang="en-US" b="0" dirty="0">
                <a:solidFill>
                  <a:srgbClr val="D73A49"/>
                </a:solidFill>
                <a:latin typeface="Menlo" panose="020B0609030804020204" pitchFamily="49" charset="0"/>
              </a:rPr>
              <a:t>=</a:t>
            </a:r>
            <a:r>
              <a:rPr lang="en-US" b="0" dirty="0">
                <a:solidFill>
                  <a:srgbClr val="24292E"/>
                </a:solidFill>
                <a:latin typeface="Menlo" panose="020B0609030804020204" pitchFamily="49" charset="0"/>
              </a:rPr>
              <a:t> </a:t>
            </a:r>
            <a:r>
              <a:rPr lang="en-US" b="0" dirty="0">
                <a:solidFill>
                  <a:srgbClr val="22863A"/>
                </a:solidFill>
                <a:latin typeface="Menlo" panose="020B0609030804020204" pitchFamily="49" charset="0"/>
              </a:rPr>
              <a:t>“East US”</a:t>
            </a:r>
            <a:endParaRPr lang="en-US" b="0" dirty="0">
              <a:solidFill>
                <a:srgbClr val="24292E"/>
              </a:solidFill>
              <a:latin typeface="Menlo" panose="020B0609030804020204" pitchFamily="49" charset="0"/>
            </a:endParaRPr>
          </a:p>
          <a:p>
            <a:r>
              <a:rPr lang="en-US" b="0" dirty="0">
                <a:solidFill>
                  <a:srgbClr val="24292E"/>
                </a:solidFill>
                <a:latin typeface="Menlo" panose="020B0609030804020204" pitchFamily="49" charset="0"/>
              </a:rPr>
              <a:t>}</a:t>
            </a:r>
          </a:p>
        </p:txBody>
      </p:sp>
    </p:spTree>
    <p:extLst>
      <p:ext uri="{BB962C8B-B14F-4D97-AF65-F5344CB8AC3E}">
        <p14:creationId xmlns:p14="http://schemas.microsoft.com/office/powerpoint/2010/main" val="429047329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42769-7210-4046-8974-AE77A15959C3}"/>
              </a:ext>
            </a:extLst>
          </p:cNvPr>
          <p:cNvSpPr>
            <a:spLocks noGrp="1"/>
          </p:cNvSpPr>
          <p:nvPr>
            <p:ph type="title"/>
          </p:nvPr>
        </p:nvSpPr>
        <p:spPr/>
        <p:txBody>
          <a:bodyPr/>
          <a:lstStyle/>
          <a:p>
            <a:r>
              <a:rPr lang="en-US" dirty="0"/>
              <a:t>Workshop Repo</a:t>
            </a:r>
          </a:p>
        </p:txBody>
      </p:sp>
      <p:sp>
        <p:nvSpPr>
          <p:cNvPr id="4" name="Text Placeholder 3">
            <a:extLst>
              <a:ext uri="{FF2B5EF4-FFF2-40B4-BE49-F238E27FC236}">
                <a16:creationId xmlns:a16="http://schemas.microsoft.com/office/drawing/2014/main" id="{6042F0DA-7B71-FF4B-8AB5-D063EF44EC50}"/>
              </a:ext>
            </a:extLst>
          </p:cNvPr>
          <p:cNvSpPr>
            <a:spLocks noGrp="1"/>
          </p:cNvSpPr>
          <p:nvPr>
            <p:ph type="body" sz="quarter" idx="10"/>
          </p:nvPr>
        </p:nvSpPr>
        <p:spPr/>
        <p:txBody>
          <a:bodyPr/>
          <a:lstStyle/>
          <a:p>
            <a:r>
              <a:rPr lang="en-US" dirty="0"/>
              <a:t>https://</a:t>
            </a:r>
            <a:r>
              <a:rPr lang="en-US" dirty="0" err="1"/>
              <a:t>github.com</a:t>
            </a:r>
            <a:r>
              <a:rPr lang="en-US" dirty="0"/>
              <a:t>/</a:t>
            </a:r>
            <a:r>
              <a:rPr lang="en-US" dirty="0" err="1"/>
              <a:t>CardinalNow</a:t>
            </a:r>
            <a:r>
              <a:rPr lang="en-US" dirty="0"/>
              <a:t>/</a:t>
            </a:r>
            <a:r>
              <a:rPr lang="en-US" dirty="0" err="1"/>
              <a:t>TerraformWorkshop</a:t>
            </a:r>
            <a:endParaRPr lang="en-US" dirty="0"/>
          </a:p>
        </p:txBody>
      </p:sp>
      <p:pic>
        <p:nvPicPr>
          <p:cNvPr id="7" name="Picture 6">
            <a:extLst>
              <a:ext uri="{FF2B5EF4-FFF2-40B4-BE49-F238E27FC236}">
                <a16:creationId xmlns:a16="http://schemas.microsoft.com/office/drawing/2014/main" id="{57878095-556A-054B-A61F-D20399F86C0D}"/>
              </a:ext>
            </a:extLst>
          </p:cNvPr>
          <p:cNvPicPr>
            <a:picLocks noChangeAspect="1"/>
          </p:cNvPicPr>
          <p:nvPr/>
        </p:nvPicPr>
        <p:blipFill>
          <a:blip r:embed="rId3"/>
          <a:stretch>
            <a:fillRect/>
          </a:stretch>
        </p:blipFill>
        <p:spPr>
          <a:xfrm>
            <a:off x="5886367" y="3223185"/>
            <a:ext cx="12877800" cy="9004300"/>
          </a:xfrm>
          <a:prstGeom prst="rect">
            <a:avLst/>
          </a:prstGeom>
        </p:spPr>
      </p:pic>
    </p:spTree>
    <p:extLst>
      <p:ext uri="{BB962C8B-B14F-4D97-AF65-F5344CB8AC3E}">
        <p14:creationId xmlns:p14="http://schemas.microsoft.com/office/powerpoint/2010/main" val="107075788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261687758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401513-8CB8-A443-A4CD-10FA81300B01}"/>
              </a:ext>
            </a:extLst>
          </p:cNvPr>
          <p:cNvSpPr>
            <a:spLocks noGrp="1"/>
          </p:cNvSpPr>
          <p:nvPr>
            <p:ph type="body" sz="quarter" idx="13"/>
          </p:nvPr>
        </p:nvSpPr>
        <p:spPr/>
        <p:txBody>
          <a:bodyPr/>
          <a:lstStyle/>
          <a:p>
            <a:r>
              <a:rPr lang="en-US" dirty="0">
                <a:solidFill>
                  <a:schemeClr val="tx1"/>
                </a:solidFill>
              </a:rPr>
              <a:t>00 - Getting Started</a:t>
            </a:r>
          </a:p>
          <a:p>
            <a:r>
              <a:rPr lang="en-US" dirty="0"/>
              <a:t>01 - </a:t>
            </a:r>
            <a:r>
              <a:rPr lang="en-US" dirty="0">
                <a:solidFill>
                  <a:schemeClr val="tx1"/>
                </a:solidFill>
              </a:rPr>
              <a:t>Connecting to Azure</a:t>
            </a:r>
          </a:p>
        </p:txBody>
      </p:sp>
      <p:sp>
        <p:nvSpPr>
          <p:cNvPr id="8" name="Title 7">
            <a:extLst>
              <a:ext uri="{FF2B5EF4-FFF2-40B4-BE49-F238E27FC236}">
                <a16:creationId xmlns:a16="http://schemas.microsoft.com/office/drawing/2014/main" id="{3A73D313-726B-854A-9F48-D31243F35185}"/>
              </a:ext>
            </a:extLst>
          </p:cNvPr>
          <p:cNvSpPr>
            <a:spLocks noGrp="1"/>
          </p:cNvSpPr>
          <p:nvPr>
            <p:ph type="title"/>
          </p:nvPr>
        </p:nvSpPr>
        <p:spPr/>
        <p:txBody>
          <a:bodyPr/>
          <a:lstStyle/>
          <a:p>
            <a:r>
              <a:rPr lang="en-US" dirty="0"/>
              <a:t>Challenge</a:t>
            </a:r>
          </a:p>
        </p:txBody>
      </p:sp>
    </p:spTree>
    <p:extLst>
      <p:ext uri="{BB962C8B-B14F-4D97-AF65-F5344CB8AC3E}">
        <p14:creationId xmlns:p14="http://schemas.microsoft.com/office/powerpoint/2010/main" val="31520496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CCA469-6BD0-7B42-99A8-A553D74FDDA3}"/>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D010F42B-B19C-C14D-8975-AA9214988D18}"/>
              </a:ext>
            </a:extLst>
          </p:cNvPr>
          <p:cNvSpPr>
            <a:spLocks noGrp="1"/>
          </p:cNvSpPr>
          <p:nvPr>
            <p:ph type="title"/>
          </p:nvPr>
        </p:nvSpPr>
        <p:spPr/>
        <p:txBody>
          <a:bodyPr/>
          <a:lstStyle/>
          <a:p>
            <a:r>
              <a:rPr lang="en-US" dirty="0"/>
              <a:t>Terraform State</a:t>
            </a:r>
          </a:p>
        </p:txBody>
      </p:sp>
    </p:spTree>
    <p:extLst>
      <p:ext uri="{BB962C8B-B14F-4D97-AF65-F5344CB8AC3E}">
        <p14:creationId xmlns:p14="http://schemas.microsoft.com/office/powerpoint/2010/main" val="297008640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normAutofit/>
          </a:bodyPr>
          <a:lstStyle/>
          <a:p>
            <a:pPr marL="0" indent="0">
              <a:buNone/>
            </a:pPr>
            <a:endParaRPr lang="en-US" dirty="0"/>
          </a:p>
          <a:p>
            <a:pPr marL="0" indent="0">
              <a:buNone/>
            </a:pPr>
            <a:r>
              <a:rPr lang="en-US" dirty="0"/>
              <a:t>File that stores state about your managed infrastructure</a:t>
            </a:r>
          </a:p>
          <a:p>
            <a:pPr marL="0" indent="0">
              <a:buNone/>
            </a:pPr>
            <a:endParaRPr lang="en-US" dirty="0"/>
          </a:p>
          <a:p>
            <a:pPr marL="0" indent="0">
              <a:buNone/>
            </a:pPr>
            <a:r>
              <a:rPr lang="en-US" dirty="0"/>
              <a:t>Keeps track of resource metadata</a:t>
            </a:r>
          </a:p>
          <a:p>
            <a:pPr marL="0" indent="0">
              <a:buNone/>
            </a:pPr>
            <a:endParaRPr lang="en-US" dirty="0"/>
          </a:p>
          <a:p>
            <a:pPr marL="0" indent="0">
              <a:buNone/>
            </a:pPr>
            <a:r>
              <a:rPr lang="en-US" dirty="0"/>
              <a:t>Used to map real world resources to your configuration.</a:t>
            </a:r>
          </a:p>
          <a:p>
            <a:pPr marL="0" indent="0">
              <a:buNone/>
            </a:pPr>
            <a:endParaRPr lang="en-US" dirty="0"/>
          </a:p>
          <a:p>
            <a:pPr marL="0" indent="0">
              <a:buNone/>
            </a:pPr>
            <a:r>
              <a:rPr lang="en-US" dirty="0"/>
              <a:t>Local</a:t>
            </a:r>
            <a:r>
              <a:rPr lang="en-US" dirty="0">
                <a:solidFill>
                  <a:srgbClr val="A31515"/>
                </a:solidFill>
                <a:latin typeface="Menlo" panose="020B0609030804020204" pitchFamily="49" charset="0"/>
              </a:rPr>
              <a:t> </a:t>
            </a:r>
            <a:r>
              <a:rPr lang="en-US" dirty="0" err="1">
                <a:solidFill>
                  <a:srgbClr val="A31515"/>
                </a:solidFill>
                <a:latin typeface="Menlo" panose="020B0609030804020204" pitchFamily="49" charset="0"/>
              </a:rPr>
              <a:t>terraform.tfstate</a:t>
            </a:r>
            <a:r>
              <a:rPr lang="en-US" dirty="0"/>
              <a:t> file by default</a:t>
            </a:r>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p>
        </p:txBody>
      </p:sp>
    </p:spTree>
    <p:extLst>
      <p:ext uri="{BB962C8B-B14F-4D97-AF65-F5344CB8AC3E}">
        <p14:creationId xmlns:p14="http://schemas.microsoft.com/office/powerpoint/2010/main" val="391204012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a:p>
            <a:pPr marL="0" indent="0">
              <a:buNone/>
            </a:pPr>
            <a:r>
              <a:rPr lang="en-US" b="1" dirty="0" err="1"/>
              <a:t>Config</a:t>
            </a:r>
            <a:r>
              <a:rPr lang="en-US" b="1" dirty="0"/>
              <a:t>: 	</a:t>
            </a:r>
            <a:r>
              <a:rPr lang="en-US" u="sng" dirty="0"/>
              <a:t>Desired</a:t>
            </a:r>
            <a:r>
              <a:rPr lang="en-US" dirty="0"/>
              <a:t> State</a:t>
            </a:r>
          </a:p>
          <a:p>
            <a:pPr marL="0" indent="0">
              <a:buNone/>
            </a:pPr>
            <a:r>
              <a:rPr lang="en-US" b="1" dirty="0"/>
              <a:t>State: 	</a:t>
            </a:r>
            <a:r>
              <a:rPr lang="en-US" u="sng" dirty="0"/>
              <a:t>Current</a:t>
            </a:r>
            <a:r>
              <a:rPr lang="en-US" dirty="0"/>
              <a:t> State</a:t>
            </a:r>
          </a:p>
          <a:p>
            <a:pPr marL="0" indent="0">
              <a:buNone/>
            </a:pPr>
            <a:r>
              <a:rPr lang="en-US" b="1" dirty="0"/>
              <a:t>Diff: 		</a:t>
            </a:r>
            <a:r>
              <a:rPr lang="en-US" u="sng" dirty="0"/>
              <a:t>Delta</a:t>
            </a:r>
            <a:r>
              <a:rPr lang="en-US" dirty="0"/>
              <a:t> of {Desired &amp; Current}</a:t>
            </a:r>
          </a:p>
          <a:p>
            <a:pPr marL="0" indent="0">
              <a:buNone/>
            </a:pPr>
            <a:r>
              <a:rPr lang="en-US" b="1" dirty="0"/>
              <a:t>Plan: 	</a:t>
            </a:r>
            <a:r>
              <a:rPr lang="en-US" u="sng" dirty="0"/>
              <a:t>Presents</a:t>
            </a:r>
            <a:r>
              <a:rPr lang="en-US" dirty="0"/>
              <a:t> Diff</a:t>
            </a:r>
          </a:p>
          <a:p>
            <a:pPr marL="0" indent="0">
              <a:buNone/>
            </a:pPr>
            <a:r>
              <a:rPr lang="en-US" b="1" dirty="0"/>
              <a:t>Apply: 	</a:t>
            </a:r>
            <a:r>
              <a:rPr lang="en-US" u="sng" dirty="0"/>
              <a:t>Resolves</a:t>
            </a:r>
            <a:r>
              <a:rPr lang="en-US" dirty="0"/>
              <a:t> Diff</a:t>
            </a:r>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303750959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C27AD-2513-4540-8B38-E94F58E88EE2}"/>
              </a:ext>
            </a:extLst>
          </p:cNvPr>
          <p:cNvPicPr>
            <a:picLocks noChangeAspect="1"/>
          </p:cNvPicPr>
          <p:nvPr/>
        </p:nvPicPr>
        <p:blipFill>
          <a:blip r:embed="rId3"/>
          <a:stretch>
            <a:fillRect/>
          </a:stretch>
        </p:blipFill>
        <p:spPr>
          <a:xfrm>
            <a:off x="2647867" y="1675840"/>
            <a:ext cx="19354800" cy="10887075"/>
          </a:xfrm>
          <a:prstGeom prst="rect">
            <a:avLst/>
          </a:prstGeom>
        </p:spPr>
      </p:pic>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spTree>
    <p:extLst>
      <p:ext uri="{BB962C8B-B14F-4D97-AF65-F5344CB8AC3E}">
        <p14:creationId xmlns:p14="http://schemas.microsoft.com/office/powerpoint/2010/main" val="67607903"/>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a:xfrm>
            <a:off x="1453186" y="2568107"/>
            <a:ext cx="11709361" cy="10022904"/>
          </a:xfrm>
        </p:spPr>
        <p:txBody>
          <a:bodyPr anchor="ctr">
            <a:normAutofit/>
          </a:bodyPr>
          <a:lstStyle/>
          <a:p>
            <a:pPr marL="0" indent="0">
              <a:buNone/>
            </a:pPr>
            <a:endParaRPr lang="en-US" dirty="0"/>
          </a:p>
          <a:p>
            <a:pPr marL="0" indent="0" algn="ctr">
              <a:buNone/>
            </a:pPr>
            <a:r>
              <a:rPr lang="en-US" sz="8800" dirty="0"/>
              <a:t>State file can contain sensitive data</a:t>
            </a:r>
            <a:endParaRPr lang="en-US" dirty="0"/>
          </a:p>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/docs/state/sensitive-</a:t>
            </a:r>
            <a:r>
              <a:rPr lang="en-US" dirty="0" err="1"/>
              <a:t>data.html</a:t>
            </a:r>
            <a:endParaRPr lang="en-US" dirty="0"/>
          </a:p>
        </p:txBody>
      </p:sp>
      <p:pic>
        <p:nvPicPr>
          <p:cNvPr id="4098" name="Picture 2" descr="Image result for caution">
            <a:extLst>
              <a:ext uri="{FF2B5EF4-FFF2-40B4-BE49-F238E27FC236}">
                <a16:creationId xmlns:a16="http://schemas.microsoft.com/office/drawing/2014/main" id="{51888744-C198-CD4A-8F51-0EC848ADAA0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80695" y="4540737"/>
            <a:ext cx="7289065" cy="607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07060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lide Number"/>
          <p:cNvSpPr txBox="1">
            <a:spLocks noGrp="1"/>
          </p:cNvSpPr>
          <p:nvPr>
            <p:ph type="sldNum" sz="quarter" idx="4294967295"/>
          </p:nvPr>
        </p:nvSpPr>
        <p:spPr>
          <a:xfrm>
            <a:off x="23586081" y="12945581"/>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897" name="DEVELOPMENT"/>
          <p:cNvSpPr txBox="1"/>
          <p:nvPr/>
        </p:nvSpPr>
        <p:spPr>
          <a:xfrm>
            <a:off x="1539993" y="6087033"/>
            <a:ext cx="28861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DEVELOPMENT</a:t>
            </a:r>
          </a:p>
        </p:txBody>
      </p:sp>
      <p:sp>
        <p:nvSpPr>
          <p:cNvPr id="898" name="SECURITY"/>
          <p:cNvSpPr txBox="1"/>
          <p:nvPr/>
        </p:nvSpPr>
        <p:spPr>
          <a:xfrm>
            <a:off x="1565393" y="8147776"/>
            <a:ext cx="2428968"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SECURITY</a:t>
            </a:r>
          </a:p>
        </p:txBody>
      </p:sp>
      <p:sp>
        <p:nvSpPr>
          <p:cNvPr id="899" name="OPERATIONS"/>
          <p:cNvSpPr txBox="1"/>
          <p:nvPr/>
        </p:nvSpPr>
        <p:spPr>
          <a:xfrm>
            <a:off x="1565395" y="10244401"/>
            <a:ext cx="2428969"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OPERATIONS</a:t>
            </a:r>
          </a:p>
        </p:txBody>
      </p:sp>
      <p:sp>
        <p:nvSpPr>
          <p:cNvPr id="900" name="Run applications"/>
          <p:cNvSpPr txBox="1"/>
          <p:nvPr/>
        </p:nvSpPr>
        <p:spPr>
          <a:xfrm>
            <a:off x="1539990" y="6444058"/>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Run applications</a:t>
            </a:r>
          </a:p>
        </p:txBody>
      </p:sp>
      <p:sp>
        <p:nvSpPr>
          <p:cNvPr id="901" name="Secure infrastructure &amp; applications"/>
          <p:cNvSpPr txBox="1"/>
          <p:nvPr/>
        </p:nvSpPr>
        <p:spPr>
          <a:xfrm>
            <a:off x="1565390" y="8523378"/>
            <a:ext cx="53911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Secure infrastructure &amp; applications</a:t>
            </a:r>
          </a:p>
        </p:txBody>
      </p:sp>
      <p:sp>
        <p:nvSpPr>
          <p:cNvPr id="902" name="Provision infrastructure"/>
          <p:cNvSpPr txBox="1"/>
          <p:nvPr/>
        </p:nvSpPr>
        <p:spPr>
          <a:xfrm>
            <a:off x="1565393" y="10624567"/>
            <a:ext cx="4273510"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Provision infrastructure</a:t>
            </a:r>
          </a:p>
        </p:txBody>
      </p:sp>
      <p:grpSp>
        <p:nvGrpSpPr>
          <p:cNvPr id="905" name="Group"/>
          <p:cNvGrpSpPr/>
          <p:nvPr/>
        </p:nvGrpSpPr>
        <p:grpSpPr>
          <a:xfrm>
            <a:off x="6736343" y="7645400"/>
            <a:ext cx="16525826" cy="1955800"/>
            <a:chOff x="0" y="0"/>
            <a:chExt cx="16525824" cy="1955800"/>
          </a:xfrm>
        </p:grpSpPr>
        <p:sp>
          <p:nvSpPr>
            <p:cNvPr id="903" name="Rectangle"/>
            <p:cNvSpPr/>
            <p:nvPr/>
          </p:nvSpPr>
          <p:spPr>
            <a:xfrm>
              <a:off x="56498" y="0"/>
              <a:ext cx="16469327"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4" name="Rectangle"/>
            <p:cNvSpPr/>
            <p:nvPr/>
          </p:nvSpPr>
          <p:spPr>
            <a:xfrm>
              <a:off x="0" y="2539"/>
              <a:ext cx="73153" cy="1950723"/>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grpSp>
        <p:nvGrpSpPr>
          <p:cNvPr id="908" name="Group"/>
          <p:cNvGrpSpPr/>
          <p:nvPr/>
        </p:nvGrpSpPr>
        <p:grpSpPr>
          <a:xfrm>
            <a:off x="6736343" y="9744451"/>
            <a:ext cx="16525826" cy="1959095"/>
            <a:chOff x="0" y="0"/>
            <a:chExt cx="16525824" cy="1959093"/>
          </a:xfrm>
        </p:grpSpPr>
        <p:sp>
          <p:nvSpPr>
            <p:cNvPr id="906" name="Rectangle"/>
            <p:cNvSpPr/>
            <p:nvPr/>
          </p:nvSpPr>
          <p:spPr>
            <a:xfrm>
              <a:off x="56498" y="0"/>
              <a:ext cx="16469327"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07" name="Rectangle"/>
            <p:cNvSpPr/>
            <p:nvPr/>
          </p:nvSpPr>
          <p:spPr>
            <a:xfrm>
              <a:off x="0" y="3292"/>
              <a:ext cx="73153" cy="1955803"/>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09" name="The 4 essential elements of distributed infrastructure"/>
          <p:cNvSpPr txBox="1">
            <a:spLocks noGrp="1"/>
          </p:cNvSpPr>
          <p:nvPr>
            <p:ph type="title"/>
          </p:nvPr>
        </p:nvSpPr>
        <p:spPr>
          <a:xfrm>
            <a:off x="1565396" y="1011926"/>
            <a:ext cx="21622310" cy="2207524"/>
          </a:xfrm>
          <a:prstGeom prst="rect">
            <a:avLst/>
          </a:prstGeom>
        </p:spPr>
        <p:txBody>
          <a:bodyPr/>
          <a:lstStyle>
            <a:lvl1pPr>
              <a:defRPr sz="5600" spc="-200">
                <a:latin typeface="Verdana"/>
                <a:ea typeface="Verdana"/>
                <a:cs typeface="Verdana"/>
                <a:sym typeface="Verdana"/>
              </a:defRPr>
            </a:lvl1pPr>
          </a:lstStyle>
          <a:p>
            <a:r>
              <a:t>The 4 essential elements of distributed infrastructure</a:t>
            </a:r>
          </a:p>
        </p:txBody>
      </p:sp>
      <p:grpSp>
        <p:nvGrpSpPr>
          <p:cNvPr id="912" name="Group"/>
          <p:cNvGrpSpPr/>
          <p:nvPr/>
        </p:nvGrpSpPr>
        <p:grpSpPr>
          <a:xfrm>
            <a:off x="6736343" y="5575513"/>
            <a:ext cx="16525826" cy="1968502"/>
            <a:chOff x="0" y="0"/>
            <a:chExt cx="16525824" cy="1968500"/>
          </a:xfrm>
        </p:grpSpPr>
        <p:sp>
          <p:nvSpPr>
            <p:cNvPr id="910" name="Rectangle"/>
            <p:cNvSpPr/>
            <p:nvPr/>
          </p:nvSpPr>
          <p:spPr>
            <a:xfrm>
              <a:off x="56498" y="12700"/>
              <a:ext cx="16469327" cy="1955801"/>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11" name="Rectangle"/>
            <p:cNvSpPr/>
            <p:nvPr/>
          </p:nvSpPr>
          <p:spPr>
            <a:xfrm>
              <a:off x="0" y="0"/>
              <a:ext cx="73153" cy="1955801"/>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sp>
        <p:nvSpPr>
          <p:cNvPr id="913" name="Shape"/>
          <p:cNvSpPr/>
          <p:nvPr/>
        </p:nvSpPr>
        <p:spPr>
          <a:xfrm>
            <a:off x="10255083" y="7117380"/>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4" name="Shape"/>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915" name="Shape"/>
          <p:cNvSpPr/>
          <p:nvPr/>
        </p:nvSpPr>
        <p:spPr>
          <a:xfrm>
            <a:off x="10255083" y="5092877"/>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921" name="Group"/>
          <p:cNvGrpSpPr/>
          <p:nvPr/>
        </p:nvGrpSpPr>
        <p:grpSpPr>
          <a:xfrm>
            <a:off x="14448471" y="5338486"/>
            <a:ext cx="200015" cy="5309076"/>
            <a:chOff x="0" y="0"/>
            <a:chExt cx="200014" cy="5309075"/>
          </a:xfrm>
        </p:grpSpPr>
        <p:sp>
          <p:nvSpPr>
            <p:cNvPr id="916" name="Line"/>
            <p:cNvSpPr/>
            <p:nvPr/>
          </p:nvSpPr>
          <p:spPr>
            <a:xfrm flipV="1">
              <a:off x="101666" y="72606"/>
              <a:ext cx="2" cy="5232651"/>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Circle"/>
            <p:cNvSpPr/>
            <p:nvPr/>
          </p:nvSpPr>
          <p:spPr>
            <a:xfrm>
              <a:off x="9512" y="51185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8" name="Circle"/>
            <p:cNvSpPr/>
            <p:nvPr/>
          </p:nvSpPr>
          <p:spPr>
            <a:xfrm>
              <a:off x="9512" y="3152772"/>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19" name="Circle"/>
            <p:cNvSpPr/>
            <p:nvPr/>
          </p:nvSpPr>
          <p:spPr>
            <a:xfrm>
              <a:off x="9512" y="1059487"/>
              <a:ext cx="190503"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920" name="Circle"/>
            <p:cNvSpPr/>
            <p:nvPr/>
          </p:nvSpPr>
          <p:spPr>
            <a:xfrm>
              <a:off x="0" y="-1"/>
              <a:ext cx="190503" cy="190501"/>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sp>
        <p:nvSpPr>
          <p:cNvPr id="922" name="CONNECT"/>
          <p:cNvSpPr txBox="1"/>
          <p:nvPr/>
        </p:nvSpPr>
        <p:spPr>
          <a:xfrm>
            <a:off x="14744878" y="4628033"/>
            <a:ext cx="2428967" cy="6392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r>
              <a:t>CONNECT</a:t>
            </a:r>
          </a:p>
        </p:txBody>
      </p:sp>
      <p:sp>
        <p:nvSpPr>
          <p:cNvPr id="923" name="Infrastructure &amp; applications"/>
          <p:cNvSpPr txBox="1"/>
          <p:nvPr/>
        </p:nvSpPr>
        <p:spPr>
          <a:xfrm>
            <a:off x="14846475" y="5056154"/>
            <a:ext cx="4273509" cy="575733"/>
          </a:xfrm>
          <a:prstGeom prst="rect">
            <a:avLst/>
          </a:prstGeom>
          <a:ln w="12700">
            <a:miter lim="400000"/>
          </a:ln>
          <a:extLst>
            <a:ext uri="{C572A759-6A51-4108-AA02-DFA0A04FC94B}">
              <ma14:wrappingTextBoxFlag xmlns="" xmlns:ma14="http://schemas.microsoft.com/office/mac/drawingml/2011/main" val="1"/>
            </a:ext>
          </a:extLst>
        </p:spPr>
        <p:txBody>
          <a:bodyPr lIns="135466" tIns="135466" rIns="135466" bIns="135466" anchor="ctr">
            <a:spAutoFit/>
          </a:bodyPr>
          <a:lstStyle>
            <a:lvl1pPr>
              <a:spcBef>
                <a:spcPts val="0"/>
              </a:spcBef>
              <a:defRPr sz="2000" b="0">
                <a:solidFill>
                  <a:srgbClr val="44546A"/>
                </a:solidFill>
                <a:latin typeface="Verdana"/>
                <a:ea typeface="Verdana"/>
                <a:cs typeface="Verdana"/>
                <a:sym typeface="Verdana"/>
              </a:defRPr>
            </a:lvl1pPr>
          </a:lstStyle>
          <a:p>
            <a:r>
              <a:t>Infrastructure &amp; applications</a:t>
            </a:r>
          </a:p>
        </p:txBody>
      </p:sp>
    </p:spTree>
    <p:extLst>
      <p:ext uri="{BB962C8B-B14F-4D97-AF65-F5344CB8AC3E}">
        <p14:creationId xmlns:p14="http://schemas.microsoft.com/office/powerpoint/2010/main" val="620778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32A062-7D54-D642-935C-C7A9BCDB0CCB}"/>
              </a:ext>
            </a:extLst>
          </p:cNvPr>
          <p:cNvSpPr>
            <a:spLocks noGrp="1"/>
          </p:cNvSpPr>
          <p:nvPr>
            <p:ph type="body" idx="1"/>
          </p:nvPr>
        </p:nvSpPr>
        <p:spPr/>
        <p:txBody>
          <a:bodyPr/>
          <a:lstStyle/>
          <a:p>
            <a:r>
              <a:rPr lang="en-US" dirty="0"/>
              <a:t>Remote state</a:t>
            </a:r>
          </a:p>
          <a:p>
            <a:r>
              <a:rPr lang="en-US" dirty="0"/>
              <a:t>Backend</a:t>
            </a:r>
          </a:p>
          <a:p>
            <a:r>
              <a:rPr lang="en-US" dirty="0"/>
              <a:t>Local is default</a:t>
            </a:r>
          </a:p>
          <a:p>
            <a:r>
              <a:rPr lang="en-US" dirty="0"/>
              <a:t>Teams/</a:t>
            </a:r>
            <a:r>
              <a:rPr lang="en-US" dirty="0" err="1"/>
              <a:t>collab</a:t>
            </a:r>
            <a:endParaRPr lang="en-US" dirty="0"/>
          </a:p>
          <a:p>
            <a:r>
              <a:rPr lang="en-US" dirty="0"/>
              <a:t>In memory state only</a:t>
            </a:r>
          </a:p>
          <a:p>
            <a:endParaRPr lang="en-US" dirty="0"/>
          </a:p>
        </p:txBody>
      </p:sp>
      <p:sp>
        <p:nvSpPr>
          <p:cNvPr id="3" name="Title 2">
            <a:extLst>
              <a:ext uri="{FF2B5EF4-FFF2-40B4-BE49-F238E27FC236}">
                <a16:creationId xmlns:a16="http://schemas.microsoft.com/office/drawing/2014/main" id="{8F75FF20-4D4F-D347-B801-FF276041C562}"/>
              </a:ext>
            </a:extLst>
          </p:cNvPr>
          <p:cNvSpPr>
            <a:spLocks noGrp="1"/>
          </p:cNvSpPr>
          <p:nvPr>
            <p:ph type="title"/>
          </p:nvPr>
        </p:nvSpPr>
        <p:spPr/>
        <p:txBody>
          <a:bodyPr/>
          <a:lstStyle/>
          <a:p>
            <a:r>
              <a:rPr lang="en-US" dirty="0"/>
              <a:t>Terraform State - Remote</a:t>
            </a:r>
          </a:p>
        </p:txBody>
      </p:sp>
      <p:sp>
        <p:nvSpPr>
          <p:cNvPr id="4" name="Text Placeholder 3">
            <a:extLst>
              <a:ext uri="{FF2B5EF4-FFF2-40B4-BE49-F238E27FC236}">
                <a16:creationId xmlns:a16="http://schemas.microsoft.com/office/drawing/2014/main" id="{778F5A42-DC7A-6B47-8A7B-B541ED0621D6}"/>
              </a:ext>
            </a:extLst>
          </p:cNvPr>
          <p:cNvSpPr>
            <a:spLocks noGrp="1"/>
          </p:cNvSpPr>
          <p:nvPr>
            <p:ph type="body" sz="quarter" idx="10"/>
          </p:nvPr>
        </p:nvSpPr>
        <p:spPr/>
        <p:txBody>
          <a:bodyPr/>
          <a:lstStyle/>
          <a:p>
            <a:r>
              <a:rPr lang="en-US" dirty="0"/>
              <a:t>https://</a:t>
            </a:r>
            <a:r>
              <a:rPr lang="en-US" dirty="0" err="1"/>
              <a:t>www.terraform.io</a:t>
            </a:r>
            <a:r>
              <a:rPr lang="en-US" dirty="0"/>
              <a:t>/docs/state/</a:t>
            </a:r>
            <a:r>
              <a:rPr lang="en-US" dirty="0" err="1"/>
              <a:t>remote.html</a:t>
            </a:r>
            <a:endParaRPr lang="en-US" dirty="0"/>
          </a:p>
        </p:txBody>
      </p:sp>
    </p:spTree>
    <p:extLst>
      <p:ext uri="{BB962C8B-B14F-4D97-AF65-F5344CB8AC3E}">
        <p14:creationId xmlns:p14="http://schemas.microsoft.com/office/powerpoint/2010/main" val="295353475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269601077"/>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82796346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34499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7129130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516237129"/>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51717793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273406756"/>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87280770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68966974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8053682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18029380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73808383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4589181"/>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00505736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375946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387565419"/>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499104914"/>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1463165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Slide Number"/>
          <p:cNvSpPr txBox="1">
            <a:spLocks noGrp="1"/>
          </p:cNvSpPr>
          <p:nvPr>
            <p:ph type="sldNum" sz="quarter" idx="4294967295"/>
          </p:nvPr>
        </p:nvSpPr>
        <p:spPr>
          <a:xfrm>
            <a:off x="23589354" y="12939816"/>
            <a:ext cx="385722" cy="48513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928" name="Addressing the challenges of cloud adoption"/>
          <p:cNvSpPr txBox="1">
            <a:spLocks noGrp="1"/>
          </p:cNvSpPr>
          <p:nvPr>
            <p:ph type="title"/>
          </p:nvPr>
        </p:nvSpPr>
        <p:spPr>
          <a:xfrm>
            <a:off x="7889599" y="5662936"/>
            <a:ext cx="13030202" cy="2390127"/>
          </a:xfrm>
          <a:prstGeom prst="rect">
            <a:avLst/>
          </a:prstGeom>
        </p:spPr>
        <p:txBody>
          <a:bodyPr/>
          <a:lstStyle>
            <a:lvl1pPr defTabSz="2243327">
              <a:spcBef>
                <a:spcPts val="2400"/>
              </a:spcBef>
              <a:defRPr sz="7700"/>
            </a:lvl1pPr>
          </a:lstStyle>
          <a:p>
            <a:r>
              <a:t>Addressing the challenges of cloud adoption</a:t>
            </a:r>
          </a:p>
        </p:txBody>
      </p:sp>
    </p:spTree>
    <p:extLst>
      <p:ext uri="{BB962C8B-B14F-4D97-AF65-F5344CB8AC3E}">
        <p14:creationId xmlns:p14="http://schemas.microsoft.com/office/powerpoint/2010/main" val="287493211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255255965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105402892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1665833172"/>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330135083"/>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735643688"/>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46593406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ext uri="{D42A27DB-BD31-4B8C-83A1-F6EECF244321}">
                <p14:modId xmlns:p14="http://schemas.microsoft.com/office/powerpoint/2010/main" val="3579419610"/>
              </p:ext>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2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344294324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CD80C-35C6-5440-91FF-B0F10C37B3DB}"/>
              </a:ext>
            </a:extLst>
          </p:cNvPr>
          <p:cNvSpPr>
            <a:spLocks noGrp="1"/>
          </p:cNvSpPr>
          <p:nvPr>
            <p:ph type="body" idx="1"/>
          </p:nvPr>
        </p:nvSpPr>
        <p:spPr/>
        <p:txBody>
          <a:bodyPr/>
          <a:lstStyle/>
          <a:p>
            <a:pPr marL="0" indent="0">
              <a:buNone/>
            </a:pPr>
            <a:endParaRPr lang="en-US" dirty="0"/>
          </a:p>
        </p:txBody>
      </p:sp>
      <p:sp>
        <p:nvSpPr>
          <p:cNvPr id="3" name="Title 2">
            <a:extLst>
              <a:ext uri="{FF2B5EF4-FFF2-40B4-BE49-F238E27FC236}">
                <a16:creationId xmlns:a16="http://schemas.microsoft.com/office/drawing/2014/main" id="{17A1F312-7F35-DE44-9CCD-DC422CA11104}"/>
              </a:ext>
            </a:extLst>
          </p:cNvPr>
          <p:cNvSpPr>
            <a:spLocks noGrp="1"/>
          </p:cNvSpPr>
          <p:nvPr>
            <p:ph type="title"/>
          </p:nvPr>
        </p:nvSpPr>
        <p:spPr/>
        <p:txBody>
          <a:bodyPr/>
          <a:lstStyle/>
          <a:p>
            <a:r>
              <a:rPr lang="en-US" dirty="0"/>
              <a:t>Terraform State – Operations</a:t>
            </a:r>
          </a:p>
        </p:txBody>
      </p:sp>
      <p:sp>
        <p:nvSpPr>
          <p:cNvPr id="4" name="Text Placeholder 3">
            <a:extLst>
              <a:ext uri="{FF2B5EF4-FFF2-40B4-BE49-F238E27FC236}">
                <a16:creationId xmlns:a16="http://schemas.microsoft.com/office/drawing/2014/main" id="{BAC6916F-BEE5-684F-B3EE-F5C33B53A19C}"/>
              </a:ext>
            </a:extLst>
          </p:cNvPr>
          <p:cNvSpPr>
            <a:spLocks noGrp="1"/>
          </p:cNvSpPr>
          <p:nvPr>
            <p:ph type="body" sz="quarter" idx="10"/>
          </p:nvPr>
        </p:nvSpPr>
        <p:spPr>
          <a:xfrm>
            <a:off x="10972800" y="12882563"/>
            <a:ext cx="11318875" cy="547687"/>
          </a:xfrm>
        </p:spPr>
        <p:txBody>
          <a:bodyPr/>
          <a:lstStyle/>
          <a:p>
            <a:r>
              <a:rPr lang="en-US" dirty="0"/>
              <a:t>https://</a:t>
            </a:r>
            <a:r>
              <a:rPr lang="en-US" dirty="0" err="1"/>
              <a:t>www.terraform.io</a:t>
            </a:r>
            <a:r>
              <a:rPr lang="en-US" dirty="0"/>
              <a:t>/docs/state/</a:t>
            </a:r>
            <a:r>
              <a:rPr lang="en-US" dirty="0" err="1"/>
              <a:t>remote.html</a:t>
            </a:r>
            <a:endParaRPr lang="en-US" dirty="0"/>
          </a:p>
          <a:p>
            <a:endParaRPr lang="en-US" dirty="0"/>
          </a:p>
        </p:txBody>
      </p:sp>
      <p:graphicFrame>
        <p:nvGraphicFramePr>
          <p:cNvPr id="6" name="Table 5">
            <a:extLst>
              <a:ext uri="{FF2B5EF4-FFF2-40B4-BE49-F238E27FC236}">
                <a16:creationId xmlns:a16="http://schemas.microsoft.com/office/drawing/2014/main" id="{135DEBAE-4F6D-C641-A5C6-7C766B213CD8}"/>
              </a:ext>
            </a:extLst>
          </p:cNvPr>
          <p:cNvGraphicFramePr>
            <a:graphicFrameLocks noGrp="1"/>
          </p:cNvGraphicFramePr>
          <p:nvPr>
            <p:extLst/>
          </p:nvPr>
        </p:nvGraphicFramePr>
        <p:xfrm>
          <a:off x="1575816" y="4336473"/>
          <a:ext cx="21460692" cy="6968835"/>
        </p:xfrm>
        <a:graphic>
          <a:graphicData uri="http://schemas.openxmlformats.org/drawingml/2006/table">
            <a:tbl>
              <a:tblPr firstRow="1" bandRow="1">
                <a:tableStyleId>{C7B018BB-80A7-4F77-B60F-C8B233D01FF8}</a:tableStyleId>
              </a:tblPr>
              <a:tblGrid>
                <a:gridCol w="5365173">
                  <a:extLst>
                    <a:ext uri="{9D8B030D-6E8A-4147-A177-3AD203B41FA5}">
                      <a16:colId xmlns:a16="http://schemas.microsoft.com/office/drawing/2014/main" val="2676979497"/>
                    </a:ext>
                  </a:extLst>
                </a:gridCol>
                <a:gridCol w="5365173">
                  <a:extLst>
                    <a:ext uri="{9D8B030D-6E8A-4147-A177-3AD203B41FA5}">
                      <a16:colId xmlns:a16="http://schemas.microsoft.com/office/drawing/2014/main" val="473943463"/>
                    </a:ext>
                  </a:extLst>
                </a:gridCol>
                <a:gridCol w="5365173">
                  <a:extLst>
                    <a:ext uri="{9D8B030D-6E8A-4147-A177-3AD203B41FA5}">
                      <a16:colId xmlns:a16="http://schemas.microsoft.com/office/drawing/2014/main" val="611618679"/>
                    </a:ext>
                  </a:extLst>
                </a:gridCol>
                <a:gridCol w="5365173">
                  <a:extLst>
                    <a:ext uri="{9D8B030D-6E8A-4147-A177-3AD203B41FA5}">
                      <a16:colId xmlns:a16="http://schemas.microsoft.com/office/drawing/2014/main" val="2673059201"/>
                    </a:ext>
                  </a:extLst>
                </a:gridCol>
              </a:tblGrid>
              <a:tr h="1067807">
                <a:tc>
                  <a:txBody>
                    <a:bodyPr/>
                    <a:lstStyle/>
                    <a:p>
                      <a:pPr algn="ctr"/>
                      <a:r>
                        <a:rPr lang="en-US" dirty="0"/>
                        <a:t>Configuration</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State</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Reality</a:t>
                      </a:r>
                    </a:p>
                  </a:txBody>
                  <a:tcPr anchor="ctr">
                    <a:lnB w="12700" cap="flat" cmpd="sng" algn="ctr">
                      <a:noFill/>
                      <a:prstDash val="solid"/>
                      <a:round/>
                      <a:headEnd type="none" w="med" len="med"/>
                      <a:tailEnd type="none" w="med" len="med"/>
                    </a:lnB>
                    <a:solidFill>
                      <a:srgbClr val="6246EC"/>
                    </a:solidFill>
                  </a:tcPr>
                </a:tc>
                <a:tc>
                  <a:txBody>
                    <a:bodyPr/>
                    <a:lstStyle/>
                    <a:p>
                      <a:pPr algn="ctr"/>
                      <a:r>
                        <a:rPr lang="en-US" dirty="0"/>
                        <a:t>Operation</a:t>
                      </a:r>
                    </a:p>
                  </a:txBody>
                  <a:tcPr anchor="ctr">
                    <a:lnB w="12700" cap="flat" cmpd="sng" algn="ctr">
                      <a:noFill/>
                      <a:prstDash val="solid"/>
                      <a:round/>
                      <a:headEnd type="none" w="med" len="med"/>
                      <a:tailEnd type="none" w="med" len="med"/>
                    </a:lnB>
                    <a:solidFill>
                      <a:srgbClr val="6246EC"/>
                    </a:solidFill>
                  </a:tcPr>
                </a:tc>
                <a:extLst>
                  <a:ext uri="{0D108BD9-81ED-4DB2-BD59-A6C34878D82A}">
                    <a16:rowId xmlns:a16="http://schemas.microsoft.com/office/drawing/2014/main" val="3029176357"/>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698993"/>
                  </a:ext>
                </a:extLst>
              </a:tr>
              <a:tr h="843004">
                <a:tc>
                  <a:txBody>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838532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1909195"/>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DELETE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91834195"/>
                  </a:ext>
                </a:extLst>
              </a:tr>
              <a:tr h="843004">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NOOP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89138136"/>
                  </a:ext>
                </a:extLst>
              </a:tr>
              <a:tr h="843004">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RECREATE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05765587"/>
                  </a:ext>
                </a:extLst>
              </a:tr>
              <a:tr h="843004">
                <a:tc>
                  <a:txBody>
                    <a:bodyPr/>
                    <a:lstStyle/>
                    <a:p>
                      <a:pPr algn="ctr"/>
                      <a:endParaRPr lang="en-US" sz="2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err="1"/>
                        <a:t>azurerm_virtual_machine.app</a:t>
                      </a: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200" b="1" dirty="0"/>
                        <a:t>REMOVE FROM STATE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70434744"/>
                  </a:ext>
                </a:extLst>
              </a:tr>
            </a:tbl>
          </a:graphicData>
        </a:graphic>
      </p:graphicFrame>
    </p:spTree>
    <p:extLst>
      <p:ext uri="{BB962C8B-B14F-4D97-AF65-F5344CB8AC3E}">
        <p14:creationId xmlns:p14="http://schemas.microsoft.com/office/powerpoint/2010/main" val="264516022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7C8F262-2FB7-7145-A796-14E198A6C2E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377D76FA-B64D-6B48-A15C-37EE0F1AA251}"/>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2713203121"/>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"location"</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eastus</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lvl="0" indent="0">
              <a:spcBef>
                <a:spcPts val="0"/>
              </a:spcBef>
              <a:buClr>
                <a:srgbClr val="7C8797"/>
              </a:buClr>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description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”Location to deploy Azure Infrastructure"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resource</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azurerm_resource_group</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 "module"</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name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”my-</a:t>
            </a:r>
            <a:r>
              <a:rPr lang="en-US" dirty="0" err="1">
                <a:solidFill>
                  <a:srgbClr val="22863A"/>
                </a:solidFill>
                <a:latin typeface="Menlo" panose="020B0609030804020204" pitchFamily="49" charset="0"/>
                <a:ea typeface="Times New Roman" panose="02020603050405020304" pitchFamily="18" charset="0"/>
                <a:cs typeface="Times New Roman" panose="02020603050405020304" pitchFamily="18" charset="0"/>
              </a:rPr>
              <a:t>rg</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location </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err="1">
                <a:solidFill>
                  <a:srgbClr val="D73A49"/>
                </a:solidFill>
                <a:latin typeface="Menlo" panose="020B0609030804020204" pitchFamily="49" charset="0"/>
                <a:ea typeface="Times New Roman" panose="02020603050405020304" pitchFamily="18" charset="0"/>
                <a:cs typeface="Times New Roman" panose="02020603050405020304" pitchFamily="18" charset="0"/>
              </a:rPr>
              <a:t>var</a:t>
            </a:r>
            <a:r>
              <a:rPr lang="en-US" dirty="0" err="1">
                <a:solidFill>
                  <a:srgbClr val="6F42C1"/>
                </a:solidFill>
                <a:latin typeface="Menlo" panose="020B0609030804020204" pitchFamily="49" charset="0"/>
                <a:ea typeface="Times New Roman" panose="02020603050405020304" pitchFamily="18" charset="0"/>
                <a:cs typeface="Times New Roman" panose="02020603050405020304" pitchFamily="18" charset="0"/>
              </a:rPr>
              <a:t>.location</a:t>
            </a:r>
            <a:r>
              <a:rPr lang="en-US" dirty="0">
                <a:solidFill>
                  <a:srgbClr val="D73A49"/>
                </a:solidFill>
                <a:latin typeface="Menlo" panose="020B0609030804020204" pitchFamily="49" charset="0"/>
                <a:ea typeface="Times New Roman" panose="02020603050405020304" pitchFamily="18" charset="0"/>
                <a:cs typeface="Times New Roman" panose="02020603050405020304" pitchFamily="18" charset="0"/>
              </a:rPr>
              <a:t>}</a:t>
            </a:r>
            <a:r>
              <a:rPr lang="en-US" dirty="0">
                <a:solidFill>
                  <a:srgbClr val="22863A"/>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cs typeface="Times New Roman" panose="02020603050405020304" pitchFamily="18"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7171322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spcBef>
                <a:spcPts val="0"/>
              </a:spcBef>
              <a:buNone/>
            </a:pPr>
            <a:endParaRPr lang="en-US" dirty="0">
              <a:solidFill>
                <a:srgbClr val="D73A49"/>
              </a:solidFill>
              <a:latin typeface="Menlo" panose="020B0609030804020204" pitchFamily="49" charset="0"/>
              <a:ea typeface="Times New Roman" panose="02020603050405020304" pitchFamily="18" charset="0"/>
            </a:endParaRPr>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"key"</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"string"</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"value"</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145195274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"images"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"map"</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"dev"  = "image1"</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"test" = "image2"</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"prod" = "image3"</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81925877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2A192-5CDC-B947-91FC-C291EDEF5D8B}"/>
              </a:ext>
            </a:extLst>
          </p:cNvPr>
          <p:cNvSpPr>
            <a:spLocks noGrp="1"/>
          </p:cNvSpPr>
          <p:nvPr>
            <p:ph type="body" idx="1"/>
          </p:nvPr>
        </p:nvSpPr>
        <p:spPr/>
        <p:txBody>
          <a:bodyPr>
            <a:normAutofit/>
          </a:bodyPr>
          <a:lstStyle/>
          <a:p>
            <a:pPr marL="0" indent="0">
              <a:buNone/>
            </a:pPr>
            <a:endParaRPr lang="en-US" dirty="0"/>
          </a:p>
          <a:p>
            <a:pPr marL="0" indent="0">
              <a:spcBef>
                <a:spcPts val="0"/>
              </a:spcBef>
              <a:buNone/>
            </a:pPr>
            <a:r>
              <a:rPr lang="en-US" dirty="0">
                <a:solidFill>
                  <a:srgbClr val="D73A49"/>
                </a:solidFill>
                <a:latin typeface="Menlo" panose="020B0609030804020204" pitchFamily="49" charset="0"/>
                <a:ea typeface="Times New Roman" panose="02020603050405020304" pitchFamily="18" charset="0"/>
              </a:rPr>
              <a:t>variable</a:t>
            </a:r>
            <a:r>
              <a:rPr lang="en-US" dirty="0">
                <a:solidFill>
                  <a:srgbClr val="22863A"/>
                </a:solidFill>
                <a:latin typeface="Menlo" panose="020B0609030804020204" pitchFamily="49" charset="0"/>
                <a:ea typeface="Times New Roman" panose="02020603050405020304" pitchFamily="18" charset="0"/>
              </a:rPr>
              <a:t> "rules"</a:t>
            </a:r>
            <a:r>
              <a:rPr lang="en-US" dirty="0">
                <a:solidFill>
                  <a:srgbClr val="24292E"/>
                </a:solidFill>
                <a:latin typeface="Menlo" panose="020B0609030804020204" pitchFamily="49" charset="0"/>
                <a:ea typeface="Times New Roman" panose="02020603050405020304" pitchFamily="18" charset="0"/>
              </a:rPr>
              <a:t> {</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type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"list"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  default </a:t>
            </a:r>
            <a:r>
              <a:rPr lang="en-US" dirty="0">
                <a:solidFill>
                  <a:srgbClr val="D73A49"/>
                </a:solidFill>
                <a:latin typeface="Menlo" panose="020B0609030804020204" pitchFamily="49" charset="0"/>
                <a:ea typeface="Times New Roman" panose="02020603050405020304" pitchFamily="18" charset="0"/>
              </a:rPr>
              <a:t>=</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"rule1"</a:t>
            </a:r>
            <a:r>
              <a:rPr lang="en-US" dirty="0">
                <a:solidFill>
                  <a:srgbClr val="24292E"/>
                </a:solidFill>
                <a:latin typeface="Menlo" panose="020B0609030804020204" pitchFamily="49" charset="0"/>
                <a:ea typeface="Times New Roman" panose="02020603050405020304" pitchFamily="18" charset="0"/>
              </a:rPr>
              <a:t>, </a:t>
            </a:r>
            <a:r>
              <a:rPr lang="en-US" dirty="0">
                <a:solidFill>
                  <a:srgbClr val="22863A"/>
                </a:solidFill>
                <a:latin typeface="Menlo" panose="020B0609030804020204" pitchFamily="49" charset="0"/>
                <a:ea typeface="Times New Roman" panose="02020603050405020304" pitchFamily="18" charset="0"/>
              </a:rPr>
              <a:t>"rule2"</a:t>
            </a: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spcBef>
                <a:spcPts val="0"/>
              </a:spcBef>
              <a:buNone/>
            </a:pPr>
            <a:r>
              <a:rPr lang="en-US" dirty="0">
                <a:solidFill>
                  <a:srgbClr val="24292E"/>
                </a:solidFill>
                <a:latin typeface="Menlo" panose="020B0609030804020204" pitchFamily="49" charset="0"/>
                <a:ea typeface="Times New Roman" panose="02020603050405020304" pitchFamily="18" charset="0"/>
              </a:rPr>
              <a:t>}</a:t>
            </a:r>
            <a:endParaRPr lang="en-US" sz="1800" dirty="0">
              <a:latin typeface="Times New Roman" panose="02020603050405020304" pitchFamily="18" charset="0"/>
              <a:ea typeface="Times New Roman" panose="02020603050405020304" pitchFamily="18" charset="0"/>
            </a:endParaRPr>
          </a:p>
          <a:p>
            <a:pPr marL="0" indent="0">
              <a:buNone/>
            </a:pPr>
            <a:endParaRPr lang="en-US" dirty="0"/>
          </a:p>
        </p:txBody>
      </p:sp>
      <p:sp>
        <p:nvSpPr>
          <p:cNvPr id="3" name="Title 2">
            <a:extLst>
              <a:ext uri="{FF2B5EF4-FFF2-40B4-BE49-F238E27FC236}">
                <a16:creationId xmlns:a16="http://schemas.microsoft.com/office/drawing/2014/main" id="{B9D0A74F-00C7-3448-9250-04F744D155C6}"/>
              </a:ext>
            </a:extLst>
          </p:cNvPr>
          <p:cNvSpPr>
            <a:spLocks noGrp="1"/>
          </p:cNvSpPr>
          <p:nvPr>
            <p:ph type="title"/>
          </p:nvPr>
        </p:nvSpPr>
        <p:spPr/>
        <p:txBody>
          <a:bodyPr/>
          <a:lstStyle/>
          <a:p>
            <a:r>
              <a:rPr lang="en-US" dirty="0"/>
              <a:t>Variables - Types</a:t>
            </a:r>
          </a:p>
        </p:txBody>
      </p:sp>
      <p:sp>
        <p:nvSpPr>
          <p:cNvPr id="4" name="Text Placeholder 3">
            <a:extLst>
              <a:ext uri="{FF2B5EF4-FFF2-40B4-BE49-F238E27FC236}">
                <a16:creationId xmlns:a16="http://schemas.microsoft.com/office/drawing/2014/main" id="{B6863DA1-5293-6C4A-979D-5AC90851193A}"/>
              </a:ext>
            </a:extLst>
          </p:cNvPr>
          <p:cNvSpPr>
            <a:spLocks noGrp="1"/>
          </p:cNvSpPr>
          <p:nvPr>
            <p:ph type="body" sz="quarter" idx="10"/>
          </p:nvPr>
        </p:nvSpPr>
        <p:spPr/>
        <p:txBody>
          <a:bodyPr/>
          <a:lstStyle/>
          <a:p>
            <a:r>
              <a:rPr lang="en-US" dirty="0"/>
              <a:t>https://</a:t>
            </a:r>
            <a:r>
              <a:rPr lang="en-US" dirty="0" err="1"/>
              <a:t>www.terraform.io</a:t>
            </a:r>
            <a:r>
              <a:rPr lang="en-US" dirty="0"/>
              <a:t>/docs/configuration/</a:t>
            </a:r>
            <a:r>
              <a:rPr lang="en-US" dirty="0" err="1"/>
              <a:t>variables.html</a:t>
            </a:r>
            <a:endParaRPr lang="en-US" dirty="0"/>
          </a:p>
        </p:txBody>
      </p:sp>
    </p:spTree>
    <p:extLst>
      <p:ext uri="{BB962C8B-B14F-4D97-AF65-F5344CB8AC3E}">
        <p14:creationId xmlns:p14="http://schemas.microsoft.com/office/powerpoint/2010/main" val="3228204368"/>
      </p:ext>
    </p:extLst>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Helvetica"/>
        <a:ea typeface="Helvetica"/>
        <a:cs typeface="Helvetica"/>
      </a:majorFont>
      <a:minorFont>
        <a:latin typeface="Calibri"/>
        <a:ea typeface="Calibri"/>
        <a:cs typeface="Calibri"/>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FFFFFF"/>
            </a:solidFill>
            <a:effectLst/>
            <a:uFillTx/>
            <a:latin typeface="Tahoma"/>
            <a:ea typeface="Tahoma"/>
            <a:cs typeface="Tahoma"/>
            <a:sym typeface="Tahom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8254</Words>
  <Application>Microsoft Office PowerPoint</Application>
  <PresentationFormat>Custom</PresentationFormat>
  <Paragraphs>1984</Paragraphs>
  <Slides>197</Slides>
  <Notes>146</Notes>
  <HiddenSlides>15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197</vt:i4>
      </vt:variant>
    </vt:vector>
  </HeadingPairs>
  <TitlesOfParts>
    <vt:vector size="210" baseType="lpstr">
      <vt:lpstr>Arial</vt:lpstr>
      <vt:lpstr>Calibri</vt:lpstr>
      <vt:lpstr>Courier</vt:lpstr>
      <vt:lpstr>Courier New</vt:lpstr>
      <vt:lpstr>Helvetica</vt:lpstr>
      <vt:lpstr>Helvetica Light</vt:lpstr>
      <vt:lpstr>Klavika Basic</vt:lpstr>
      <vt:lpstr>Menlo</vt:lpstr>
      <vt:lpstr>Tahoma</vt:lpstr>
      <vt:lpstr>Times New Roman</vt:lpstr>
      <vt:lpstr>Verdana</vt:lpstr>
      <vt:lpstr>Wingdings-Regular</vt:lpstr>
      <vt:lpstr>Title Slides</vt:lpstr>
      <vt:lpstr>Provision, secure, connect, and run any infrastructure for any application</vt:lpstr>
      <vt:lpstr>Hashicorp</vt:lpstr>
      <vt:lpstr>Company overview</vt:lpstr>
      <vt:lpstr>The shift to hybrid infrastructure</vt:lpstr>
      <vt:lpstr>The shift to hybrid infrastructure</vt:lpstr>
      <vt:lpstr>The shift to hybrid infrastructure</vt:lpstr>
      <vt:lpstr>The 3 essential elements of infrastructure</vt:lpstr>
      <vt:lpstr>The 4 essential elements of distributed infrastructure</vt:lpstr>
      <vt:lpstr>Addressing the challenges of cloud adoption</vt:lpstr>
      <vt:lpstr>Cloud challenges for Operations teams</vt:lpstr>
      <vt:lpstr>Provision any infrastructure for any application</vt:lpstr>
      <vt:lpstr>Cloud challenges for Security teams</vt:lpstr>
      <vt:lpstr>Secure any application and any infrastructure</vt:lpstr>
      <vt:lpstr>Challenges for Developers / Operators</vt:lpstr>
      <vt:lpstr>Run any application on any infrastructure</vt:lpstr>
      <vt:lpstr>The connectivity issue in distributed infrastructure</vt:lpstr>
      <vt:lpstr>Connect any application and any infrastructure</vt:lpstr>
      <vt:lpstr>The HashiCorp open source suite</vt:lpstr>
      <vt:lpstr>Enterprise products build on open source to address organizational complexity</vt:lpstr>
      <vt:lpstr>Challenges for organizations as they scale</vt:lpstr>
      <vt:lpstr>Challenges for organizations as they scale</vt:lpstr>
      <vt:lpstr>Terraform Overview</vt:lpstr>
      <vt:lpstr>Terraform provisioning workflow</vt:lpstr>
      <vt:lpstr>Terraform provisioning workflow</vt:lpstr>
      <vt:lpstr>Public Module Registry</vt:lpstr>
      <vt:lpstr>Provision any infrastructure for any application</vt:lpstr>
      <vt:lpstr>Provision any infrastructure for any application</vt:lpstr>
      <vt:lpstr>Provision any infrastructure for any application</vt:lpstr>
      <vt:lpstr>Terraform Ecosystem</vt:lpstr>
      <vt:lpstr>Provision any infrastructure for any application</vt:lpstr>
      <vt:lpstr>Provision any infrastructure for any application</vt:lpstr>
      <vt:lpstr>Provision any infrastructure for any application</vt:lpstr>
      <vt:lpstr>Azure Resource  Manager</vt:lpstr>
      <vt:lpstr>Azure Portal</vt:lpstr>
      <vt:lpstr>High Level View</vt:lpstr>
      <vt:lpstr>Azure Resource Manager</vt:lpstr>
      <vt:lpstr>Azure Resource Manager</vt:lpstr>
      <vt:lpstr>Azure Resource Manager</vt:lpstr>
      <vt:lpstr>Azure Resource Manager</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Microsoft &lt;3 Terraform</vt:lpstr>
      <vt:lpstr>Terraform</vt:lpstr>
      <vt:lpstr>Terraform</vt:lpstr>
      <vt:lpstr>Terraform Documentation</vt:lpstr>
      <vt:lpstr>Provision any infrastructure for any application</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Variables – How to Use</vt:lpstr>
      <vt:lpstr>Outputs</vt:lpstr>
      <vt:lpstr>Outputs</vt:lpstr>
      <vt:lpstr>Outputs</vt:lpstr>
      <vt:lpstr>Outputs</vt:lpstr>
      <vt:lpstr>Challenge</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Modules</vt:lpstr>
      <vt:lpstr>Modules</vt:lpstr>
      <vt:lpstr>Modules</vt:lpstr>
      <vt:lpstr>Module Usage</vt:lpstr>
      <vt:lpstr>Module Sources</vt:lpstr>
      <vt:lpstr>Module Usage</vt:lpstr>
      <vt:lpstr>Public Module Registry</vt:lpstr>
      <vt:lpstr>Private Module Registry</vt:lpstr>
      <vt:lpstr>DEMO</vt:lpstr>
      <vt:lpstr>Challenge</vt:lpstr>
      <vt:lpstr>Challenge</vt:lpstr>
      <vt:lpstr>Solution Round Table</vt:lpstr>
      <vt:lpstr>Backend</vt:lpstr>
      <vt:lpstr>Backend</vt:lpstr>
      <vt:lpstr>Backend- azurerm </vt:lpstr>
      <vt:lpstr>Backend</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Challenge</vt:lpstr>
      <vt:lpstr>Challenge</vt:lpstr>
      <vt:lpstr>Challenge</vt:lpstr>
      <vt:lpstr>Terraform Enterprise</vt:lpstr>
      <vt:lpstr>Terraform Open Source and Terraform Enterprise</vt:lpstr>
      <vt:lpstr>Terraform Open Source and Terraform Enterprise</vt:lpstr>
      <vt:lpstr>Terraform OSS workflow for individuals</vt:lpstr>
      <vt:lpstr>How can teams safely collaborate on infrastructure</vt:lpstr>
      <vt:lpstr>Workspaces </vt:lpstr>
      <vt:lpstr>Workspace management and VCS connection</vt:lpstr>
      <vt:lpstr>Workspace management and VCS connection</vt:lpstr>
      <vt:lpstr>Workspace – VC Connection </vt:lpstr>
      <vt:lpstr>Workspace – Variables </vt:lpstr>
      <vt:lpstr>Workspace – Variables </vt:lpstr>
      <vt:lpstr>Workspace – Settings</vt:lpstr>
      <vt:lpstr>Workspace – Settings</vt:lpstr>
      <vt:lpstr>Remote State</vt:lpstr>
      <vt:lpstr>Remote Terraform runs and state management</vt:lpstr>
      <vt:lpstr>Remote state management and Terraform runs</vt:lpstr>
      <vt:lpstr>Workspace – State Management</vt:lpstr>
      <vt:lpstr>Workspace – State Management</vt:lpstr>
      <vt:lpstr>Collaboration </vt:lpstr>
      <vt:lpstr>Collaboration</vt:lpstr>
      <vt:lpstr>Collaboration</vt:lpstr>
      <vt:lpstr>Service Accounts</vt:lpstr>
      <vt:lpstr>User Authentication</vt:lpstr>
      <vt:lpstr>Demo</vt:lpstr>
      <vt:lpstr>Private Module  Registry</vt:lpstr>
      <vt:lpstr>Private Module Registry</vt:lpstr>
      <vt:lpstr>Private Module Registry</vt:lpstr>
      <vt:lpstr>Design Configuration</vt:lpstr>
      <vt:lpstr>Demo</vt:lpstr>
      <vt:lpstr>Challenge</vt:lpstr>
      <vt:lpstr>Demo</vt:lpstr>
      <vt:lpstr>Governance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Enable Organization to have governance over infrastructure</vt:lpstr>
      <vt:lpstr>Challenge</vt:lpstr>
      <vt:lpstr>Demo</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2018-05-31T19:43:09Z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bediqual@microsoft.com</vt:lpwstr>
  </property>
  <property fmtid="{D5CDD505-2E9C-101B-9397-08002B2CF9AE}" pid="5" name="MSIP_Label_f42aa342-8706-4288-bd11-ebb85995028c_SetDate">
    <vt:lpwstr>2018-05-31T19:43:04.9111451Z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